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7" r:id="rId1"/>
  </p:sldMasterIdLst>
  <p:notesMasterIdLst>
    <p:notesMasterId r:id="rId27"/>
  </p:notesMasterIdLst>
  <p:handoutMasterIdLst>
    <p:handoutMasterId r:id="rId28"/>
  </p:handoutMasterIdLst>
  <p:sldIdLst>
    <p:sldId id="273" r:id="rId2"/>
    <p:sldId id="380" r:id="rId3"/>
    <p:sldId id="417" r:id="rId4"/>
    <p:sldId id="383" r:id="rId5"/>
    <p:sldId id="348" r:id="rId6"/>
    <p:sldId id="411" r:id="rId7"/>
    <p:sldId id="384" r:id="rId8"/>
    <p:sldId id="385" r:id="rId9"/>
    <p:sldId id="367" r:id="rId10"/>
    <p:sldId id="368" r:id="rId11"/>
    <p:sldId id="386" r:id="rId12"/>
    <p:sldId id="364" r:id="rId13"/>
    <p:sldId id="372" r:id="rId14"/>
    <p:sldId id="387" r:id="rId15"/>
    <p:sldId id="388" r:id="rId16"/>
    <p:sldId id="365" r:id="rId17"/>
    <p:sldId id="360" r:id="rId18"/>
    <p:sldId id="389" r:id="rId19"/>
    <p:sldId id="391" r:id="rId20"/>
    <p:sldId id="410" r:id="rId21"/>
    <p:sldId id="412" r:id="rId22"/>
    <p:sldId id="414" r:id="rId23"/>
    <p:sldId id="416" r:id="rId24"/>
    <p:sldId id="415" r:id="rId25"/>
    <p:sldId id="399" r:id="rId26"/>
  </p:sldIdLst>
  <p:sldSz cx="9144000" cy="6858000" type="screen4x3"/>
  <p:notesSz cx="6985000" cy="9271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0">
          <p15:clr>
            <a:srgbClr val="A4A3A4"/>
          </p15:clr>
        </p15:guide>
        <p15:guide id="2" pos="220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6D3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3040" autoAdjust="0"/>
  </p:normalViewPr>
  <p:slideViewPr>
    <p:cSldViewPr snapToGrid="0" snapToObjects="1">
      <p:cViewPr varScale="1">
        <p:scale>
          <a:sx n="67" d="100"/>
          <a:sy n="67" d="100"/>
        </p:scale>
        <p:origin x="606" y="66"/>
      </p:cViewPr>
      <p:guideLst>
        <p:guide orient="horz" pos="2160"/>
        <p:guide pos="2880"/>
      </p:guideLst>
    </p:cSldViewPr>
  </p:slideViewPr>
  <p:outlineViewPr>
    <p:cViewPr>
      <p:scale>
        <a:sx n="33" d="100"/>
        <a:sy n="33" d="100"/>
      </p:scale>
      <p:origin x="0" y="2256"/>
    </p:cViewPr>
  </p:outlineViewPr>
  <p:notesTextViewPr>
    <p:cViewPr>
      <p:scale>
        <a:sx n="100" d="100"/>
        <a:sy n="100" d="100"/>
      </p:scale>
      <p:origin x="0" y="0"/>
    </p:cViewPr>
  </p:notesTextViewPr>
  <p:sorterViewPr>
    <p:cViewPr>
      <p:scale>
        <a:sx n="240" d="100"/>
        <a:sy n="240" d="100"/>
      </p:scale>
      <p:origin x="0" y="19698"/>
    </p:cViewPr>
  </p:sorterViewPr>
  <p:notesViewPr>
    <p:cSldViewPr snapToGrid="0" snapToObjects="1">
      <p:cViewPr varScale="1">
        <p:scale>
          <a:sx n="66" d="100"/>
          <a:sy n="66" d="100"/>
        </p:scale>
        <p:origin x="-2016" y="-108"/>
      </p:cViewPr>
      <p:guideLst>
        <p:guide orient="horz" pos="2920"/>
        <p:guide pos="220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5A887B-7A02-4F65-B943-4F31C4515D93}" type="doc">
      <dgm:prSet loTypeId="urn:microsoft.com/office/officeart/2005/8/layout/venn1" loCatId="relationship" qsTypeId="urn:microsoft.com/office/officeart/2005/8/quickstyle/simple3" qsCatId="simple" csTypeId="urn:microsoft.com/office/officeart/2005/8/colors/accent1_2" csCatId="accent1" phldr="1"/>
      <dgm:spPr/>
      <dgm:t>
        <a:bodyPr/>
        <a:lstStyle/>
        <a:p>
          <a:endParaRPr lang="en-US"/>
        </a:p>
      </dgm:t>
    </dgm:pt>
    <dgm:pt modelId="{E2F70896-23EB-4B04-A203-4BAE71A57AE4}" type="pres">
      <dgm:prSet presAssocID="{3F5A887B-7A02-4F65-B943-4F31C4515D93}" presName="compositeShape" presStyleCnt="0">
        <dgm:presLayoutVars>
          <dgm:chMax val="7"/>
          <dgm:dir/>
          <dgm:resizeHandles val="exact"/>
        </dgm:presLayoutVars>
      </dgm:prSet>
      <dgm:spPr/>
    </dgm:pt>
  </dgm:ptLst>
  <dgm:cxnLst>
    <dgm:cxn modelId="{272E289E-3F5E-49E3-8D8D-359D0A5BFA38}" type="presOf" srcId="{3F5A887B-7A02-4F65-B943-4F31C4515D93}" destId="{E2F70896-23EB-4B04-A203-4BAE71A57AE4}" srcOrd="0"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D668F8-E8A4-4E79-A021-F0D82B1AA6B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2C3F17EE-4FC4-4819-AFA8-34D1A60FE1ED}">
      <dgm:prSet phldrT="[Text]"/>
      <dgm:spPr/>
      <dgm:t>
        <a:bodyPr/>
        <a:lstStyle/>
        <a:p>
          <a:r>
            <a:rPr lang="en-US" dirty="0"/>
            <a:t>Reliving/Retelling</a:t>
          </a:r>
        </a:p>
      </dgm:t>
    </dgm:pt>
    <dgm:pt modelId="{66F80153-28E1-4316-9588-2315D9E8AF5B}" type="parTrans" cxnId="{1BB621BE-8C0D-4499-AF6D-6A3B9A72196F}">
      <dgm:prSet/>
      <dgm:spPr/>
      <dgm:t>
        <a:bodyPr/>
        <a:lstStyle/>
        <a:p>
          <a:endParaRPr lang="en-US"/>
        </a:p>
      </dgm:t>
    </dgm:pt>
    <dgm:pt modelId="{1C861801-FC71-4C25-A81C-718C6E027AB7}" type="sibTrans" cxnId="{1BB621BE-8C0D-4499-AF6D-6A3B9A72196F}">
      <dgm:prSet/>
      <dgm:spPr/>
      <dgm:t>
        <a:bodyPr/>
        <a:lstStyle/>
        <a:p>
          <a:endParaRPr lang="en-US"/>
        </a:p>
      </dgm:t>
    </dgm:pt>
    <dgm:pt modelId="{805CE901-C57C-4F43-9C15-51E4143D0400}">
      <dgm:prSet phldrT="[Text]"/>
      <dgm:spPr/>
      <dgm:t>
        <a:bodyPr/>
        <a:lstStyle/>
        <a:p>
          <a:r>
            <a:rPr lang="en-US" dirty="0"/>
            <a:t>Increased Arousal/Reactivity</a:t>
          </a:r>
        </a:p>
      </dgm:t>
    </dgm:pt>
    <dgm:pt modelId="{5275562F-5261-4942-9395-BF08996E8E19}" type="parTrans" cxnId="{FCD3D561-8557-4085-8418-8C4EC1A63FD0}">
      <dgm:prSet/>
      <dgm:spPr/>
      <dgm:t>
        <a:bodyPr/>
        <a:lstStyle/>
        <a:p>
          <a:endParaRPr lang="en-US"/>
        </a:p>
      </dgm:t>
    </dgm:pt>
    <dgm:pt modelId="{D7AD4379-41B0-46CB-BCE2-BD66151DE4C3}" type="sibTrans" cxnId="{FCD3D561-8557-4085-8418-8C4EC1A63FD0}">
      <dgm:prSet/>
      <dgm:spPr/>
      <dgm:t>
        <a:bodyPr/>
        <a:lstStyle/>
        <a:p>
          <a:endParaRPr lang="en-US"/>
        </a:p>
      </dgm:t>
    </dgm:pt>
    <dgm:pt modelId="{7722D379-1505-4905-B333-24D1131BB62F}">
      <dgm:prSet phldrT="[Text]"/>
      <dgm:spPr/>
      <dgm:t>
        <a:bodyPr/>
        <a:lstStyle/>
        <a:p>
          <a:r>
            <a:rPr lang="en-US" dirty="0"/>
            <a:t>Avoiding</a:t>
          </a:r>
        </a:p>
      </dgm:t>
    </dgm:pt>
    <dgm:pt modelId="{0DCC5CC4-C73C-4FCA-86EA-3845ED6A37B6}" type="parTrans" cxnId="{AADED958-6428-45C9-94B3-7DFF2525754C}">
      <dgm:prSet/>
      <dgm:spPr/>
      <dgm:t>
        <a:bodyPr/>
        <a:lstStyle/>
        <a:p>
          <a:endParaRPr lang="en-US"/>
        </a:p>
      </dgm:t>
    </dgm:pt>
    <dgm:pt modelId="{96C9F507-C8E0-4ABC-AFAE-E0BCAD93AE20}" type="sibTrans" cxnId="{AADED958-6428-45C9-94B3-7DFF2525754C}">
      <dgm:prSet/>
      <dgm:spPr/>
      <dgm:t>
        <a:bodyPr/>
        <a:lstStyle/>
        <a:p>
          <a:endParaRPr lang="en-US"/>
        </a:p>
      </dgm:t>
    </dgm:pt>
    <dgm:pt modelId="{05EEA00F-2833-401C-AFC0-9FBECED97FD4}" type="pres">
      <dgm:prSet presAssocID="{CCD668F8-E8A4-4E79-A021-F0D82B1AA6B6}" presName="linear" presStyleCnt="0">
        <dgm:presLayoutVars>
          <dgm:dir/>
          <dgm:animLvl val="lvl"/>
          <dgm:resizeHandles val="exact"/>
        </dgm:presLayoutVars>
      </dgm:prSet>
      <dgm:spPr/>
    </dgm:pt>
    <dgm:pt modelId="{9171FBED-1861-4485-A77E-D8EE8F988AE5}" type="pres">
      <dgm:prSet presAssocID="{2C3F17EE-4FC4-4819-AFA8-34D1A60FE1ED}" presName="parentLin" presStyleCnt="0"/>
      <dgm:spPr/>
    </dgm:pt>
    <dgm:pt modelId="{E0C37C6C-46CF-414C-99FC-29B97D0B4A70}" type="pres">
      <dgm:prSet presAssocID="{2C3F17EE-4FC4-4819-AFA8-34D1A60FE1ED}" presName="parentLeftMargin" presStyleLbl="node1" presStyleIdx="0" presStyleCnt="3"/>
      <dgm:spPr/>
    </dgm:pt>
    <dgm:pt modelId="{697EB53B-4E2C-45D3-9AB2-944961DF17BE}" type="pres">
      <dgm:prSet presAssocID="{2C3F17EE-4FC4-4819-AFA8-34D1A60FE1ED}" presName="parentText" presStyleLbl="node1" presStyleIdx="0" presStyleCnt="3">
        <dgm:presLayoutVars>
          <dgm:chMax val="0"/>
          <dgm:bulletEnabled val="1"/>
        </dgm:presLayoutVars>
      </dgm:prSet>
      <dgm:spPr/>
    </dgm:pt>
    <dgm:pt modelId="{230C84FC-F5F8-4D22-96D0-56E25AC93501}" type="pres">
      <dgm:prSet presAssocID="{2C3F17EE-4FC4-4819-AFA8-34D1A60FE1ED}" presName="negativeSpace" presStyleCnt="0"/>
      <dgm:spPr/>
    </dgm:pt>
    <dgm:pt modelId="{2159EC83-E506-4FDB-9C09-25D98C1B635D}" type="pres">
      <dgm:prSet presAssocID="{2C3F17EE-4FC4-4819-AFA8-34D1A60FE1ED}" presName="childText" presStyleLbl="conFgAcc1" presStyleIdx="0" presStyleCnt="3">
        <dgm:presLayoutVars>
          <dgm:bulletEnabled val="1"/>
        </dgm:presLayoutVars>
      </dgm:prSet>
      <dgm:spPr/>
    </dgm:pt>
    <dgm:pt modelId="{C5178032-6BC2-40DA-BFA6-8A900D6110BB}" type="pres">
      <dgm:prSet presAssocID="{1C861801-FC71-4C25-A81C-718C6E027AB7}" presName="spaceBetweenRectangles" presStyleCnt="0"/>
      <dgm:spPr/>
    </dgm:pt>
    <dgm:pt modelId="{80E68133-817B-49EF-9AA7-D443D308A438}" type="pres">
      <dgm:prSet presAssocID="{805CE901-C57C-4F43-9C15-51E4143D0400}" presName="parentLin" presStyleCnt="0"/>
      <dgm:spPr/>
    </dgm:pt>
    <dgm:pt modelId="{BDF034BB-E064-4D2D-9345-BEC51E750488}" type="pres">
      <dgm:prSet presAssocID="{805CE901-C57C-4F43-9C15-51E4143D0400}" presName="parentLeftMargin" presStyleLbl="node1" presStyleIdx="0" presStyleCnt="3"/>
      <dgm:spPr/>
    </dgm:pt>
    <dgm:pt modelId="{F2C9B6DE-0080-45C0-8A0C-F11980018FA2}" type="pres">
      <dgm:prSet presAssocID="{805CE901-C57C-4F43-9C15-51E4143D0400}" presName="parentText" presStyleLbl="node1" presStyleIdx="1" presStyleCnt="3" custLinFactNeighborX="-27693" custLinFactNeighborY="1833">
        <dgm:presLayoutVars>
          <dgm:chMax val="0"/>
          <dgm:bulletEnabled val="1"/>
        </dgm:presLayoutVars>
      </dgm:prSet>
      <dgm:spPr/>
    </dgm:pt>
    <dgm:pt modelId="{58119637-EE95-41C7-B073-D0F2FF60C284}" type="pres">
      <dgm:prSet presAssocID="{805CE901-C57C-4F43-9C15-51E4143D0400}" presName="negativeSpace" presStyleCnt="0"/>
      <dgm:spPr/>
    </dgm:pt>
    <dgm:pt modelId="{CD6BB7FC-E0F8-41E4-BE40-71A44F19A8F6}" type="pres">
      <dgm:prSet presAssocID="{805CE901-C57C-4F43-9C15-51E4143D0400}" presName="childText" presStyleLbl="conFgAcc1" presStyleIdx="1" presStyleCnt="3">
        <dgm:presLayoutVars>
          <dgm:bulletEnabled val="1"/>
        </dgm:presLayoutVars>
      </dgm:prSet>
      <dgm:spPr/>
    </dgm:pt>
    <dgm:pt modelId="{4BAF71BB-77BE-44DF-B426-CE5C6CCBADE6}" type="pres">
      <dgm:prSet presAssocID="{D7AD4379-41B0-46CB-BCE2-BD66151DE4C3}" presName="spaceBetweenRectangles" presStyleCnt="0"/>
      <dgm:spPr/>
    </dgm:pt>
    <dgm:pt modelId="{57C5068F-1FA0-460F-B3E3-B0820870BEC6}" type="pres">
      <dgm:prSet presAssocID="{7722D379-1505-4905-B333-24D1131BB62F}" presName="parentLin" presStyleCnt="0"/>
      <dgm:spPr/>
    </dgm:pt>
    <dgm:pt modelId="{9D2C13AF-C22E-4FEB-BD7C-5B74419FE1BE}" type="pres">
      <dgm:prSet presAssocID="{7722D379-1505-4905-B333-24D1131BB62F}" presName="parentLeftMargin" presStyleLbl="node1" presStyleIdx="1" presStyleCnt="3"/>
      <dgm:spPr/>
    </dgm:pt>
    <dgm:pt modelId="{16B8852E-D89E-439B-BF2C-783454801E47}" type="pres">
      <dgm:prSet presAssocID="{7722D379-1505-4905-B333-24D1131BB62F}" presName="parentText" presStyleLbl="node1" presStyleIdx="2" presStyleCnt="3">
        <dgm:presLayoutVars>
          <dgm:chMax val="0"/>
          <dgm:bulletEnabled val="1"/>
        </dgm:presLayoutVars>
      </dgm:prSet>
      <dgm:spPr/>
    </dgm:pt>
    <dgm:pt modelId="{39D67680-909E-49CF-A118-F6E5518E8889}" type="pres">
      <dgm:prSet presAssocID="{7722D379-1505-4905-B333-24D1131BB62F}" presName="negativeSpace" presStyleCnt="0"/>
      <dgm:spPr/>
    </dgm:pt>
    <dgm:pt modelId="{B2C99901-0462-4150-A3CF-8D2F30E335DB}" type="pres">
      <dgm:prSet presAssocID="{7722D379-1505-4905-B333-24D1131BB62F}" presName="childText" presStyleLbl="conFgAcc1" presStyleIdx="2" presStyleCnt="3">
        <dgm:presLayoutVars>
          <dgm:bulletEnabled val="1"/>
        </dgm:presLayoutVars>
      </dgm:prSet>
      <dgm:spPr/>
    </dgm:pt>
  </dgm:ptLst>
  <dgm:cxnLst>
    <dgm:cxn modelId="{98855D1C-0BC4-470D-A50E-1A09DC3AA07C}" type="presOf" srcId="{2C3F17EE-4FC4-4819-AFA8-34D1A60FE1ED}" destId="{697EB53B-4E2C-45D3-9AB2-944961DF17BE}" srcOrd="1" destOrd="0" presId="urn:microsoft.com/office/officeart/2005/8/layout/list1"/>
    <dgm:cxn modelId="{F932352B-3745-41A1-8A91-25E78DDA2E13}" type="presOf" srcId="{805CE901-C57C-4F43-9C15-51E4143D0400}" destId="{F2C9B6DE-0080-45C0-8A0C-F11980018FA2}" srcOrd="1" destOrd="0" presId="urn:microsoft.com/office/officeart/2005/8/layout/list1"/>
    <dgm:cxn modelId="{FCD3D561-8557-4085-8418-8C4EC1A63FD0}" srcId="{CCD668F8-E8A4-4E79-A021-F0D82B1AA6B6}" destId="{805CE901-C57C-4F43-9C15-51E4143D0400}" srcOrd="1" destOrd="0" parTransId="{5275562F-5261-4942-9395-BF08996E8E19}" sibTransId="{D7AD4379-41B0-46CB-BCE2-BD66151DE4C3}"/>
    <dgm:cxn modelId="{AADED958-6428-45C9-94B3-7DFF2525754C}" srcId="{CCD668F8-E8A4-4E79-A021-F0D82B1AA6B6}" destId="{7722D379-1505-4905-B333-24D1131BB62F}" srcOrd="2" destOrd="0" parTransId="{0DCC5CC4-C73C-4FCA-86EA-3845ED6A37B6}" sibTransId="{96C9F507-C8E0-4ABC-AFAE-E0BCAD93AE20}"/>
    <dgm:cxn modelId="{6B72CC83-E350-4689-941F-26A904B33DF8}" type="presOf" srcId="{7722D379-1505-4905-B333-24D1131BB62F}" destId="{9D2C13AF-C22E-4FEB-BD7C-5B74419FE1BE}" srcOrd="0" destOrd="0" presId="urn:microsoft.com/office/officeart/2005/8/layout/list1"/>
    <dgm:cxn modelId="{6A60F78F-F75C-458B-AB69-D562361B8EF4}" type="presOf" srcId="{7722D379-1505-4905-B333-24D1131BB62F}" destId="{16B8852E-D89E-439B-BF2C-783454801E47}" srcOrd="1" destOrd="0" presId="urn:microsoft.com/office/officeart/2005/8/layout/list1"/>
    <dgm:cxn modelId="{50B18499-BB15-4A5E-A370-23825FA65255}" type="presOf" srcId="{CCD668F8-E8A4-4E79-A021-F0D82B1AA6B6}" destId="{05EEA00F-2833-401C-AFC0-9FBECED97FD4}" srcOrd="0" destOrd="0" presId="urn:microsoft.com/office/officeart/2005/8/layout/list1"/>
    <dgm:cxn modelId="{053C13A2-1B2D-4ECD-883A-B265C2487D36}" type="presOf" srcId="{2C3F17EE-4FC4-4819-AFA8-34D1A60FE1ED}" destId="{E0C37C6C-46CF-414C-99FC-29B97D0B4A70}" srcOrd="0" destOrd="0" presId="urn:microsoft.com/office/officeart/2005/8/layout/list1"/>
    <dgm:cxn modelId="{1BB621BE-8C0D-4499-AF6D-6A3B9A72196F}" srcId="{CCD668F8-E8A4-4E79-A021-F0D82B1AA6B6}" destId="{2C3F17EE-4FC4-4819-AFA8-34D1A60FE1ED}" srcOrd="0" destOrd="0" parTransId="{66F80153-28E1-4316-9588-2315D9E8AF5B}" sibTransId="{1C861801-FC71-4C25-A81C-718C6E027AB7}"/>
    <dgm:cxn modelId="{2ABC7BDD-31D3-406C-8387-26D62C962FA4}" type="presOf" srcId="{805CE901-C57C-4F43-9C15-51E4143D0400}" destId="{BDF034BB-E064-4D2D-9345-BEC51E750488}" srcOrd="0" destOrd="0" presId="urn:microsoft.com/office/officeart/2005/8/layout/list1"/>
    <dgm:cxn modelId="{281ED819-B283-4807-AD65-ED54AD9B1B6D}" type="presParOf" srcId="{05EEA00F-2833-401C-AFC0-9FBECED97FD4}" destId="{9171FBED-1861-4485-A77E-D8EE8F988AE5}" srcOrd="0" destOrd="0" presId="urn:microsoft.com/office/officeart/2005/8/layout/list1"/>
    <dgm:cxn modelId="{C54F9F9C-7AF1-4F24-8B10-9B647B47F78B}" type="presParOf" srcId="{9171FBED-1861-4485-A77E-D8EE8F988AE5}" destId="{E0C37C6C-46CF-414C-99FC-29B97D0B4A70}" srcOrd="0" destOrd="0" presId="urn:microsoft.com/office/officeart/2005/8/layout/list1"/>
    <dgm:cxn modelId="{74B52228-7A1E-4162-993C-7D574C83CA7C}" type="presParOf" srcId="{9171FBED-1861-4485-A77E-D8EE8F988AE5}" destId="{697EB53B-4E2C-45D3-9AB2-944961DF17BE}" srcOrd="1" destOrd="0" presId="urn:microsoft.com/office/officeart/2005/8/layout/list1"/>
    <dgm:cxn modelId="{EF1B19E7-1994-4009-9209-93CF76AC5BFF}" type="presParOf" srcId="{05EEA00F-2833-401C-AFC0-9FBECED97FD4}" destId="{230C84FC-F5F8-4D22-96D0-56E25AC93501}" srcOrd="1" destOrd="0" presId="urn:microsoft.com/office/officeart/2005/8/layout/list1"/>
    <dgm:cxn modelId="{8B58FA79-A506-412B-A660-153FE57D2909}" type="presParOf" srcId="{05EEA00F-2833-401C-AFC0-9FBECED97FD4}" destId="{2159EC83-E506-4FDB-9C09-25D98C1B635D}" srcOrd="2" destOrd="0" presId="urn:microsoft.com/office/officeart/2005/8/layout/list1"/>
    <dgm:cxn modelId="{51DA13E8-A34B-44A0-8438-260B26DA7AC6}" type="presParOf" srcId="{05EEA00F-2833-401C-AFC0-9FBECED97FD4}" destId="{C5178032-6BC2-40DA-BFA6-8A900D6110BB}" srcOrd="3" destOrd="0" presId="urn:microsoft.com/office/officeart/2005/8/layout/list1"/>
    <dgm:cxn modelId="{6855B8E0-7D5D-4361-8A8C-885523344975}" type="presParOf" srcId="{05EEA00F-2833-401C-AFC0-9FBECED97FD4}" destId="{80E68133-817B-49EF-9AA7-D443D308A438}" srcOrd="4" destOrd="0" presId="urn:microsoft.com/office/officeart/2005/8/layout/list1"/>
    <dgm:cxn modelId="{DBED70DF-479E-432B-B64A-090E66F97E93}" type="presParOf" srcId="{80E68133-817B-49EF-9AA7-D443D308A438}" destId="{BDF034BB-E064-4D2D-9345-BEC51E750488}" srcOrd="0" destOrd="0" presId="urn:microsoft.com/office/officeart/2005/8/layout/list1"/>
    <dgm:cxn modelId="{83D897A9-979F-4EE6-8C72-436650D7D942}" type="presParOf" srcId="{80E68133-817B-49EF-9AA7-D443D308A438}" destId="{F2C9B6DE-0080-45C0-8A0C-F11980018FA2}" srcOrd="1" destOrd="0" presId="urn:microsoft.com/office/officeart/2005/8/layout/list1"/>
    <dgm:cxn modelId="{388B871C-DC37-40FD-939F-70CFA608A9FB}" type="presParOf" srcId="{05EEA00F-2833-401C-AFC0-9FBECED97FD4}" destId="{58119637-EE95-41C7-B073-D0F2FF60C284}" srcOrd="5" destOrd="0" presId="urn:microsoft.com/office/officeart/2005/8/layout/list1"/>
    <dgm:cxn modelId="{9DCE4D15-B659-4317-815C-7EE49F631E0C}" type="presParOf" srcId="{05EEA00F-2833-401C-AFC0-9FBECED97FD4}" destId="{CD6BB7FC-E0F8-41E4-BE40-71A44F19A8F6}" srcOrd="6" destOrd="0" presId="urn:microsoft.com/office/officeart/2005/8/layout/list1"/>
    <dgm:cxn modelId="{0ACEE266-E7DC-4726-B9FE-295ADEF4A394}" type="presParOf" srcId="{05EEA00F-2833-401C-AFC0-9FBECED97FD4}" destId="{4BAF71BB-77BE-44DF-B426-CE5C6CCBADE6}" srcOrd="7" destOrd="0" presId="urn:microsoft.com/office/officeart/2005/8/layout/list1"/>
    <dgm:cxn modelId="{003E040C-A2D9-4401-AC83-07980481EC9E}" type="presParOf" srcId="{05EEA00F-2833-401C-AFC0-9FBECED97FD4}" destId="{57C5068F-1FA0-460F-B3E3-B0820870BEC6}" srcOrd="8" destOrd="0" presId="urn:microsoft.com/office/officeart/2005/8/layout/list1"/>
    <dgm:cxn modelId="{1CBCAA8A-8EFD-40E5-9839-540F36F6963A}" type="presParOf" srcId="{57C5068F-1FA0-460F-B3E3-B0820870BEC6}" destId="{9D2C13AF-C22E-4FEB-BD7C-5B74419FE1BE}" srcOrd="0" destOrd="0" presId="urn:microsoft.com/office/officeart/2005/8/layout/list1"/>
    <dgm:cxn modelId="{2F519056-47E6-4F72-8C31-4DF28426CA18}" type="presParOf" srcId="{57C5068F-1FA0-460F-B3E3-B0820870BEC6}" destId="{16B8852E-D89E-439B-BF2C-783454801E47}" srcOrd="1" destOrd="0" presId="urn:microsoft.com/office/officeart/2005/8/layout/list1"/>
    <dgm:cxn modelId="{DF62CB5C-1E40-4BC1-A7DD-58A95B4C2B98}" type="presParOf" srcId="{05EEA00F-2833-401C-AFC0-9FBECED97FD4}" destId="{39D67680-909E-49CF-A118-F6E5518E8889}" srcOrd="9" destOrd="0" presId="urn:microsoft.com/office/officeart/2005/8/layout/list1"/>
    <dgm:cxn modelId="{3272C8C8-C2AD-4924-B6F7-A14A6078E093}" type="presParOf" srcId="{05EEA00F-2833-401C-AFC0-9FBECED97FD4}" destId="{B2C99901-0462-4150-A3CF-8D2F30E335DB}" srcOrd="10"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0436D34-FB24-4559-9A39-47F768654DD6}" type="doc">
      <dgm:prSet loTypeId="urn:microsoft.com/office/officeart/2005/8/layout/venn2" loCatId="relationship" qsTypeId="urn:microsoft.com/office/officeart/2005/8/quickstyle/simple1" qsCatId="simple" csTypeId="urn:microsoft.com/office/officeart/2005/8/colors/colorful3" csCatId="colorful" phldr="1"/>
      <dgm:spPr/>
      <dgm:t>
        <a:bodyPr/>
        <a:lstStyle/>
        <a:p>
          <a:endParaRPr lang="en-US"/>
        </a:p>
      </dgm:t>
    </dgm:pt>
    <dgm:pt modelId="{607FD794-DBC4-4DAF-890A-C807E865D801}">
      <dgm:prSet phldrT="[Text]" custT="1"/>
      <dgm:spPr/>
      <dgm:t>
        <a:bodyPr/>
        <a:lstStyle/>
        <a:p>
          <a:r>
            <a:rPr lang="en-US" sz="1600" dirty="0">
              <a:solidFill>
                <a:schemeClr val="tx1"/>
              </a:solidFill>
            </a:rPr>
            <a:t>System &amp; Service</a:t>
          </a:r>
        </a:p>
      </dgm:t>
    </dgm:pt>
    <dgm:pt modelId="{5FC7C9CA-6C3E-4A7D-9789-A4745B6F541B}" type="parTrans" cxnId="{DF586270-5F99-44E6-B40C-3DBB257B88C6}">
      <dgm:prSet/>
      <dgm:spPr/>
      <dgm:t>
        <a:bodyPr/>
        <a:lstStyle/>
        <a:p>
          <a:endParaRPr lang="en-US" sz="2400">
            <a:solidFill>
              <a:schemeClr val="tx1"/>
            </a:solidFill>
          </a:endParaRPr>
        </a:p>
      </dgm:t>
    </dgm:pt>
    <dgm:pt modelId="{01B81CB0-821D-4B53-9104-B03B278F4A1E}" type="sibTrans" cxnId="{DF586270-5F99-44E6-B40C-3DBB257B88C6}">
      <dgm:prSet/>
      <dgm:spPr/>
      <dgm:t>
        <a:bodyPr/>
        <a:lstStyle/>
        <a:p>
          <a:endParaRPr lang="en-US" sz="2400">
            <a:solidFill>
              <a:schemeClr val="tx1"/>
            </a:solidFill>
          </a:endParaRPr>
        </a:p>
      </dgm:t>
    </dgm:pt>
    <dgm:pt modelId="{4E571C39-8110-451A-85FE-14EB52847A61}">
      <dgm:prSet phldrT="[Text]" custT="1"/>
      <dgm:spPr/>
      <dgm:t>
        <a:bodyPr/>
        <a:lstStyle/>
        <a:p>
          <a:r>
            <a:rPr lang="en-US" sz="1600" dirty="0">
              <a:solidFill>
                <a:schemeClr val="tx1"/>
              </a:solidFill>
            </a:rPr>
            <a:t>Perspectives</a:t>
          </a:r>
        </a:p>
      </dgm:t>
    </dgm:pt>
    <dgm:pt modelId="{5909ECAA-0543-4F2B-8D8A-BE57DEE8E375}" type="parTrans" cxnId="{CE1DB4D7-AD0A-4F5E-9557-991DCC659E91}">
      <dgm:prSet/>
      <dgm:spPr/>
      <dgm:t>
        <a:bodyPr/>
        <a:lstStyle/>
        <a:p>
          <a:endParaRPr lang="en-US" sz="2400">
            <a:solidFill>
              <a:schemeClr val="tx1"/>
            </a:solidFill>
          </a:endParaRPr>
        </a:p>
      </dgm:t>
    </dgm:pt>
    <dgm:pt modelId="{10174D9D-7EA7-4B6C-A696-91DC85DF95D5}" type="sibTrans" cxnId="{CE1DB4D7-AD0A-4F5E-9557-991DCC659E91}">
      <dgm:prSet/>
      <dgm:spPr/>
      <dgm:t>
        <a:bodyPr/>
        <a:lstStyle/>
        <a:p>
          <a:endParaRPr lang="en-US" sz="2400">
            <a:solidFill>
              <a:schemeClr val="tx1"/>
            </a:solidFill>
          </a:endParaRPr>
        </a:p>
      </dgm:t>
    </dgm:pt>
    <dgm:pt modelId="{BED061D2-3B62-4AFA-83EE-1915289E4639}">
      <dgm:prSet phldrT="[Text]" custT="1"/>
      <dgm:spPr/>
      <dgm:t>
        <a:bodyPr/>
        <a:lstStyle/>
        <a:p>
          <a:r>
            <a:rPr lang="en-US" sz="1600" dirty="0">
              <a:solidFill>
                <a:schemeClr val="tx1"/>
              </a:solidFill>
            </a:rPr>
            <a:t>Neurobiology &amp; Development</a:t>
          </a:r>
        </a:p>
      </dgm:t>
    </dgm:pt>
    <dgm:pt modelId="{2C90ED67-B579-4E8E-AE27-8BD85C2B1536}" type="parTrans" cxnId="{69C4C981-BA39-4E4E-9D84-F9A354573FE0}">
      <dgm:prSet/>
      <dgm:spPr/>
      <dgm:t>
        <a:bodyPr/>
        <a:lstStyle/>
        <a:p>
          <a:endParaRPr lang="en-US" sz="2400">
            <a:solidFill>
              <a:schemeClr val="tx1"/>
            </a:solidFill>
          </a:endParaRPr>
        </a:p>
      </dgm:t>
    </dgm:pt>
    <dgm:pt modelId="{6CB435AA-A622-4A93-BC90-7B51F78A90A3}" type="sibTrans" cxnId="{69C4C981-BA39-4E4E-9D84-F9A354573FE0}">
      <dgm:prSet/>
      <dgm:spPr/>
      <dgm:t>
        <a:bodyPr/>
        <a:lstStyle/>
        <a:p>
          <a:endParaRPr lang="en-US" sz="2400">
            <a:solidFill>
              <a:schemeClr val="tx1"/>
            </a:solidFill>
          </a:endParaRPr>
        </a:p>
      </dgm:t>
    </dgm:pt>
    <dgm:pt modelId="{5EF4EDEA-1D45-4764-A75F-626ED2799147}" type="pres">
      <dgm:prSet presAssocID="{90436D34-FB24-4559-9A39-47F768654DD6}" presName="Name0" presStyleCnt="0">
        <dgm:presLayoutVars>
          <dgm:chMax val="7"/>
          <dgm:resizeHandles val="exact"/>
        </dgm:presLayoutVars>
      </dgm:prSet>
      <dgm:spPr/>
    </dgm:pt>
    <dgm:pt modelId="{4FD0A184-E51D-4C36-9A5A-E1FDF0FFDAEA}" type="pres">
      <dgm:prSet presAssocID="{90436D34-FB24-4559-9A39-47F768654DD6}" presName="comp1" presStyleCnt="0"/>
      <dgm:spPr/>
    </dgm:pt>
    <dgm:pt modelId="{5F33AADA-C99C-4ACB-9F4F-ECF7999A2E29}" type="pres">
      <dgm:prSet presAssocID="{90436D34-FB24-4559-9A39-47F768654DD6}" presName="circle1" presStyleLbl="node1" presStyleIdx="0" presStyleCnt="3"/>
      <dgm:spPr/>
    </dgm:pt>
    <dgm:pt modelId="{7AD2D541-239F-4CC7-A55A-70BCCECAECD1}" type="pres">
      <dgm:prSet presAssocID="{90436D34-FB24-4559-9A39-47F768654DD6}" presName="c1text" presStyleLbl="node1" presStyleIdx="0" presStyleCnt="3">
        <dgm:presLayoutVars>
          <dgm:bulletEnabled val="1"/>
        </dgm:presLayoutVars>
      </dgm:prSet>
      <dgm:spPr/>
    </dgm:pt>
    <dgm:pt modelId="{11617B56-99F1-4F2B-B8A7-6B7E635EC2B0}" type="pres">
      <dgm:prSet presAssocID="{90436D34-FB24-4559-9A39-47F768654DD6}" presName="comp2" presStyleCnt="0"/>
      <dgm:spPr/>
    </dgm:pt>
    <dgm:pt modelId="{680E3948-9198-439D-9A36-27C9D7C8B3B9}" type="pres">
      <dgm:prSet presAssocID="{90436D34-FB24-4559-9A39-47F768654DD6}" presName="circle2" presStyleLbl="node1" presStyleIdx="1" presStyleCnt="3" custScaleX="101369" custScaleY="95706" custLinFactNeighborX="483" custLinFactNeighborY="-10145"/>
      <dgm:spPr/>
    </dgm:pt>
    <dgm:pt modelId="{9D0BC562-1DEB-4E85-B356-CADA15D7ED77}" type="pres">
      <dgm:prSet presAssocID="{90436D34-FB24-4559-9A39-47F768654DD6}" presName="c2text" presStyleLbl="node1" presStyleIdx="1" presStyleCnt="3">
        <dgm:presLayoutVars>
          <dgm:bulletEnabled val="1"/>
        </dgm:presLayoutVars>
      </dgm:prSet>
      <dgm:spPr/>
    </dgm:pt>
    <dgm:pt modelId="{3D19A95E-16F2-43A3-A040-B88986FB93C1}" type="pres">
      <dgm:prSet presAssocID="{90436D34-FB24-4559-9A39-47F768654DD6}" presName="comp3" presStyleCnt="0"/>
      <dgm:spPr/>
    </dgm:pt>
    <dgm:pt modelId="{C4466B16-B6F2-422E-934C-5E86F1453289}" type="pres">
      <dgm:prSet presAssocID="{90436D34-FB24-4559-9A39-47F768654DD6}" presName="circle3" presStyleLbl="node1" presStyleIdx="2" presStyleCnt="3" custScaleX="105677" custScaleY="96457" custLinFactNeighborY="-28261"/>
      <dgm:spPr/>
    </dgm:pt>
    <dgm:pt modelId="{4F905D5E-1B1D-47E9-AF40-B0D62C7C54BB}" type="pres">
      <dgm:prSet presAssocID="{90436D34-FB24-4559-9A39-47F768654DD6}" presName="c3text" presStyleLbl="node1" presStyleIdx="2" presStyleCnt="3">
        <dgm:presLayoutVars>
          <dgm:bulletEnabled val="1"/>
        </dgm:presLayoutVars>
      </dgm:prSet>
      <dgm:spPr/>
    </dgm:pt>
  </dgm:ptLst>
  <dgm:cxnLst>
    <dgm:cxn modelId="{FAB2F225-83F5-4B97-95A3-AD7CD57B6257}" type="presOf" srcId="{BED061D2-3B62-4AFA-83EE-1915289E4639}" destId="{4F905D5E-1B1D-47E9-AF40-B0D62C7C54BB}" srcOrd="1" destOrd="0" presId="urn:microsoft.com/office/officeart/2005/8/layout/venn2"/>
    <dgm:cxn modelId="{7CF9E538-651F-4051-9D4F-4D7C87357C8F}" type="presOf" srcId="{4E571C39-8110-451A-85FE-14EB52847A61}" destId="{9D0BC562-1DEB-4E85-B356-CADA15D7ED77}" srcOrd="1" destOrd="0" presId="urn:microsoft.com/office/officeart/2005/8/layout/venn2"/>
    <dgm:cxn modelId="{3E459B6B-3752-4979-8EC6-D8F11F903AE9}" type="presOf" srcId="{BED061D2-3B62-4AFA-83EE-1915289E4639}" destId="{C4466B16-B6F2-422E-934C-5E86F1453289}" srcOrd="0" destOrd="0" presId="urn:microsoft.com/office/officeart/2005/8/layout/venn2"/>
    <dgm:cxn modelId="{DF586270-5F99-44E6-B40C-3DBB257B88C6}" srcId="{90436D34-FB24-4559-9A39-47F768654DD6}" destId="{607FD794-DBC4-4DAF-890A-C807E865D801}" srcOrd="0" destOrd="0" parTransId="{5FC7C9CA-6C3E-4A7D-9789-A4745B6F541B}" sibTransId="{01B81CB0-821D-4B53-9104-B03B278F4A1E}"/>
    <dgm:cxn modelId="{3FFF5759-E312-4E37-B952-5F135B189A3C}" type="presOf" srcId="{607FD794-DBC4-4DAF-890A-C807E865D801}" destId="{7AD2D541-239F-4CC7-A55A-70BCCECAECD1}" srcOrd="1" destOrd="0" presId="urn:microsoft.com/office/officeart/2005/8/layout/venn2"/>
    <dgm:cxn modelId="{69C4C981-BA39-4E4E-9D84-F9A354573FE0}" srcId="{90436D34-FB24-4559-9A39-47F768654DD6}" destId="{BED061D2-3B62-4AFA-83EE-1915289E4639}" srcOrd="2" destOrd="0" parTransId="{2C90ED67-B579-4E8E-AE27-8BD85C2B1536}" sibTransId="{6CB435AA-A622-4A93-BC90-7B51F78A90A3}"/>
    <dgm:cxn modelId="{B90D1E91-FA27-4C24-8F5F-90E94E0C729A}" type="presOf" srcId="{90436D34-FB24-4559-9A39-47F768654DD6}" destId="{5EF4EDEA-1D45-4764-A75F-626ED2799147}" srcOrd="0" destOrd="0" presId="urn:microsoft.com/office/officeart/2005/8/layout/venn2"/>
    <dgm:cxn modelId="{96B7B8D0-B16F-4F1C-9EAC-0BC560E7A9CB}" type="presOf" srcId="{607FD794-DBC4-4DAF-890A-C807E865D801}" destId="{5F33AADA-C99C-4ACB-9F4F-ECF7999A2E29}" srcOrd="0" destOrd="0" presId="urn:microsoft.com/office/officeart/2005/8/layout/venn2"/>
    <dgm:cxn modelId="{CE1DB4D7-AD0A-4F5E-9557-991DCC659E91}" srcId="{90436D34-FB24-4559-9A39-47F768654DD6}" destId="{4E571C39-8110-451A-85FE-14EB52847A61}" srcOrd="1" destOrd="0" parTransId="{5909ECAA-0543-4F2B-8D8A-BE57DEE8E375}" sibTransId="{10174D9D-7EA7-4B6C-A696-91DC85DF95D5}"/>
    <dgm:cxn modelId="{0E21EED7-E492-458E-8A9E-26029FE1CA2A}" type="presOf" srcId="{4E571C39-8110-451A-85FE-14EB52847A61}" destId="{680E3948-9198-439D-9A36-27C9D7C8B3B9}" srcOrd="0" destOrd="0" presId="urn:microsoft.com/office/officeart/2005/8/layout/venn2"/>
    <dgm:cxn modelId="{C1A44C8D-6553-49D0-96E1-AADEC459E70E}" type="presParOf" srcId="{5EF4EDEA-1D45-4764-A75F-626ED2799147}" destId="{4FD0A184-E51D-4C36-9A5A-E1FDF0FFDAEA}" srcOrd="0" destOrd="0" presId="urn:microsoft.com/office/officeart/2005/8/layout/venn2"/>
    <dgm:cxn modelId="{87E527DC-0E80-4B32-B20B-EC98443A4D6D}" type="presParOf" srcId="{4FD0A184-E51D-4C36-9A5A-E1FDF0FFDAEA}" destId="{5F33AADA-C99C-4ACB-9F4F-ECF7999A2E29}" srcOrd="0" destOrd="0" presId="urn:microsoft.com/office/officeart/2005/8/layout/venn2"/>
    <dgm:cxn modelId="{BDCC737B-D9DA-4DFA-B2A2-A53DC126784A}" type="presParOf" srcId="{4FD0A184-E51D-4C36-9A5A-E1FDF0FFDAEA}" destId="{7AD2D541-239F-4CC7-A55A-70BCCECAECD1}" srcOrd="1" destOrd="0" presId="urn:microsoft.com/office/officeart/2005/8/layout/venn2"/>
    <dgm:cxn modelId="{957604FA-8267-4658-85B7-79FB865C3196}" type="presParOf" srcId="{5EF4EDEA-1D45-4764-A75F-626ED2799147}" destId="{11617B56-99F1-4F2B-B8A7-6B7E635EC2B0}" srcOrd="1" destOrd="0" presId="urn:microsoft.com/office/officeart/2005/8/layout/venn2"/>
    <dgm:cxn modelId="{6ED7EB4E-92F6-4C37-857A-F7306DB46CBA}" type="presParOf" srcId="{11617B56-99F1-4F2B-B8A7-6B7E635EC2B0}" destId="{680E3948-9198-439D-9A36-27C9D7C8B3B9}" srcOrd="0" destOrd="0" presId="urn:microsoft.com/office/officeart/2005/8/layout/venn2"/>
    <dgm:cxn modelId="{F5B8D097-0EF6-4E3C-973A-79B639E03F05}" type="presParOf" srcId="{11617B56-99F1-4F2B-B8A7-6B7E635EC2B0}" destId="{9D0BC562-1DEB-4E85-B356-CADA15D7ED77}" srcOrd="1" destOrd="0" presId="urn:microsoft.com/office/officeart/2005/8/layout/venn2"/>
    <dgm:cxn modelId="{FB752710-E45C-4FD1-9D43-15CEB73967ED}" type="presParOf" srcId="{5EF4EDEA-1D45-4764-A75F-626ED2799147}" destId="{3D19A95E-16F2-43A3-A040-B88986FB93C1}" srcOrd="2" destOrd="0" presId="urn:microsoft.com/office/officeart/2005/8/layout/venn2"/>
    <dgm:cxn modelId="{33574FEE-25A7-4527-BC18-F48BD856FFFA}" type="presParOf" srcId="{3D19A95E-16F2-43A3-A040-B88986FB93C1}" destId="{C4466B16-B6F2-422E-934C-5E86F1453289}" srcOrd="0" destOrd="0" presId="urn:microsoft.com/office/officeart/2005/8/layout/venn2"/>
    <dgm:cxn modelId="{5E74496A-0523-4414-84A0-F570E4553A0E}" type="presParOf" srcId="{3D19A95E-16F2-43A3-A040-B88986FB93C1}" destId="{4F905D5E-1B1D-47E9-AF40-B0D62C7C54BB}"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A15AA8F-66D0-4D0A-9CDD-931B85B6E0D6}" type="doc">
      <dgm:prSet loTypeId="urn:microsoft.com/office/officeart/2005/8/layout/venn1" loCatId="relationship" qsTypeId="urn:microsoft.com/office/officeart/2005/8/quickstyle/simple4" qsCatId="simple" csTypeId="urn:microsoft.com/office/officeart/2005/8/colors/accent1_2" csCatId="accent1" phldr="1"/>
      <dgm:spPr/>
      <dgm:t>
        <a:bodyPr/>
        <a:lstStyle/>
        <a:p>
          <a:endParaRPr lang="en-US"/>
        </a:p>
      </dgm:t>
    </dgm:pt>
    <dgm:pt modelId="{86FDCCBA-2DC1-42C7-8A57-833385666FF8}">
      <dgm:prSet phldrT="[Text]"/>
      <dgm:spPr/>
      <dgm:t>
        <a:bodyPr/>
        <a:lstStyle/>
        <a:p>
          <a:r>
            <a:rPr lang="en-US" dirty="0"/>
            <a:t>Champions</a:t>
          </a:r>
        </a:p>
      </dgm:t>
    </dgm:pt>
    <dgm:pt modelId="{3165D9EC-B081-43F7-96EE-9F1DDD9DA960}" type="parTrans" cxnId="{5D711776-8B76-41F2-9CD7-403DA9023D2C}">
      <dgm:prSet/>
      <dgm:spPr/>
      <dgm:t>
        <a:bodyPr/>
        <a:lstStyle/>
        <a:p>
          <a:endParaRPr lang="en-US"/>
        </a:p>
      </dgm:t>
    </dgm:pt>
    <dgm:pt modelId="{0DB195E0-2470-4D9F-982B-AA923A312306}" type="sibTrans" cxnId="{5D711776-8B76-41F2-9CD7-403DA9023D2C}">
      <dgm:prSet/>
      <dgm:spPr/>
      <dgm:t>
        <a:bodyPr/>
        <a:lstStyle/>
        <a:p>
          <a:endParaRPr lang="en-US"/>
        </a:p>
      </dgm:t>
    </dgm:pt>
    <dgm:pt modelId="{623BEC4B-FA72-4BF7-9777-A519C92B12C3}">
      <dgm:prSet phldrT="[Text]"/>
      <dgm:spPr/>
      <dgm:t>
        <a:bodyPr/>
        <a:lstStyle/>
        <a:p>
          <a:r>
            <a:rPr lang="en-US" dirty="0"/>
            <a:t>Evaluation </a:t>
          </a:r>
        </a:p>
      </dgm:t>
    </dgm:pt>
    <dgm:pt modelId="{D0DEBFBE-31C0-4F09-A4DF-F803A02B4418}" type="parTrans" cxnId="{C0BBE8DB-15F4-419A-86AE-B0464C008600}">
      <dgm:prSet/>
      <dgm:spPr/>
      <dgm:t>
        <a:bodyPr/>
        <a:lstStyle/>
        <a:p>
          <a:endParaRPr lang="en-US"/>
        </a:p>
      </dgm:t>
    </dgm:pt>
    <dgm:pt modelId="{7A945E89-4F9A-4F33-A728-36F3E1505F2F}" type="sibTrans" cxnId="{C0BBE8DB-15F4-419A-86AE-B0464C008600}">
      <dgm:prSet/>
      <dgm:spPr/>
      <dgm:t>
        <a:bodyPr/>
        <a:lstStyle/>
        <a:p>
          <a:endParaRPr lang="en-US"/>
        </a:p>
      </dgm:t>
    </dgm:pt>
    <dgm:pt modelId="{9E0A1D3B-9CCF-4EA2-8CFA-95DE6CEF95F3}">
      <dgm:prSet phldrT="[Text]"/>
      <dgm:spPr/>
      <dgm:t>
        <a:bodyPr/>
        <a:lstStyle/>
        <a:p>
          <a:r>
            <a:rPr lang="en-US" dirty="0"/>
            <a:t>Leadership Engagement</a:t>
          </a:r>
        </a:p>
      </dgm:t>
    </dgm:pt>
    <dgm:pt modelId="{12EE9685-A6B2-4503-ACB5-A3C420EBD316}" type="parTrans" cxnId="{1A5EBBFC-BE1E-46EE-83E7-C91C620D1638}">
      <dgm:prSet/>
      <dgm:spPr/>
      <dgm:t>
        <a:bodyPr/>
        <a:lstStyle/>
        <a:p>
          <a:endParaRPr lang="en-US"/>
        </a:p>
      </dgm:t>
    </dgm:pt>
    <dgm:pt modelId="{EC4E96F0-A489-4450-BF54-428CAB86CF89}" type="sibTrans" cxnId="{1A5EBBFC-BE1E-46EE-83E7-C91C620D1638}">
      <dgm:prSet/>
      <dgm:spPr/>
      <dgm:t>
        <a:bodyPr/>
        <a:lstStyle/>
        <a:p>
          <a:endParaRPr lang="en-US"/>
        </a:p>
      </dgm:t>
    </dgm:pt>
    <dgm:pt modelId="{9F5CD039-5D8D-4F3D-9F14-02FAFB68012C}">
      <dgm:prSet phldrT="[Text]"/>
      <dgm:spPr/>
      <dgm:t>
        <a:bodyPr/>
        <a:lstStyle/>
        <a:p>
          <a:r>
            <a:rPr lang="en-US" dirty="0"/>
            <a:t>Training: Trauma 101</a:t>
          </a:r>
        </a:p>
      </dgm:t>
    </dgm:pt>
    <dgm:pt modelId="{73F27267-E6AD-4AC8-959F-7E32253F3EF8}" type="parTrans" cxnId="{9204BE95-C46A-49FA-A2C7-D160D447294F}">
      <dgm:prSet/>
      <dgm:spPr/>
      <dgm:t>
        <a:bodyPr/>
        <a:lstStyle/>
        <a:p>
          <a:endParaRPr lang="en-US"/>
        </a:p>
      </dgm:t>
    </dgm:pt>
    <dgm:pt modelId="{4916ABCA-2D8F-4BA5-AD1E-5934CA4416A7}" type="sibTrans" cxnId="{9204BE95-C46A-49FA-A2C7-D160D447294F}">
      <dgm:prSet/>
      <dgm:spPr/>
      <dgm:t>
        <a:bodyPr/>
        <a:lstStyle/>
        <a:p>
          <a:endParaRPr lang="en-US"/>
        </a:p>
      </dgm:t>
    </dgm:pt>
    <dgm:pt modelId="{D257246C-AC2B-46C8-AA81-1B45F2788018}">
      <dgm:prSet phldrT="[Text]"/>
      <dgm:spPr/>
      <dgm:t>
        <a:bodyPr/>
        <a:lstStyle/>
        <a:p>
          <a:r>
            <a:rPr lang="en-US" dirty="0"/>
            <a:t>Embedded</a:t>
          </a:r>
        </a:p>
        <a:p>
          <a:r>
            <a:rPr lang="en-US" dirty="0"/>
            <a:t>trainers		</a:t>
          </a:r>
        </a:p>
      </dgm:t>
    </dgm:pt>
    <dgm:pt modelId="{6290CB09-B168-4967-8D06-73E2EE8BDC52}" type="parTrans" cxnId="{67585831-82D4-4DEE-B7F3-2F2EFDF7269B}">
      <dgm:prSet/>
      <dgm:spPr/>
      <dgm:t>
        <a:bodyPr/>
        <a:lstStyle/>
        <a:p>
          <a:endParaRPr lang="en-US"/>
        </a:p>
      </dgm:t>
    </dgm:pt>
    <dgm:pt modelId="{9BDCB428-0EFA-461A-8AF4-91AD2800AE9C}" type="sibTrans" cxnId="{67585831-82D4-4DEE-B7F3-2F2EFDF7269B}">
      <dgm:prSet/>
      <dgm:spPr/>
      <dgm:t>
        <a:bodyPr/>
        <a:lstStyle/>
        <a:p>
          <a:endParaRPr lang="en-US"/>
        </a:p>
      </dgm:t>
    </dgm:pt>
    <dgm:pt modelId="{4254DE13-F39D-4009-B74B-F26D3347CA90}">
      <dgm:prSet phldrT="[Text]"/>
      <dgm:spPr/>
      <dgm:t>
        <a:bodyPr/>
        <a:lstStyle/>
        <a:p>
          <a:r>
            <a:rPr lang="en-US" dirty="0"/>
            <a:t>Policy and Practice</a:t>
          </a:r>
        </a:p>
      </dgm:t>
    </dgm:pt>
    <dgm:pt modelId="{82D9F42D-914D-424F-A753-EC2512FAB2EA}" type="parTrans" cxnId="{6E4C6878-47BD-459A-9688-5019A6302768}">
      <dgm:prSet/>
      <dgm:spPr/>
      <dgm:t>
        <a:bodyPr/>
        <a:lstStyle/>
        <a:p>
          <a:endParaRPr lang="en-US"/>
        </a:p>
      </dgm:t>
    </dgm:pt>
    <dgm:pt modelId="{E313C421-B30E-452C-9174-F790AEC264BE}" type="sibTrans" cxnId="{6E4C6878-47BD-459A-9688-5019A6302768}">
      <dgm:prSet/>
      <dgm:spPr/>
      <dgm:t>
        <a:bodyPr/>
        <a:lstStyle/>
        <a:p>
          <a:endParaRPr lang="en-US"/>
        </a:p>
      </dgm:t>
    </dgm:pt>
    <dgm:pt modelId="{7C705582-34A5-4772-81E5-976DF7DCB1D0}" type="pres">
      <dgm:prSet presAssocID="{DA15AA8F-66D0-4D0A-9CDD-931B85B6E0D6}" presName="compositeShape" presStyleCnt="0">
        <dgm:presLayoutVars>
          <dgm:chMax val="7"/>
          <dgm:dir/>
          <dgm:resizeHandles val="exact"/>
        </dgm:presLayoutVars>
      </dgm:prSet>
      <dgm:spPr/>
    </dgm:pt>
    <dgm:pt modelId="{7AB8AA94-FDFA-4BF9-9B49-02D5CA722686}" type="pres">
      <dgm:prSet presAssocID="{9E0A1D3B-9CCF-4EA2-8CFA-95DE6CEF95F3}" presName="circ1" presStyleLbl="vennNode1" presStyleIdx="0" presStyleCnt="6" custLinFactNeighborY="6664"/>
      <dgm:spPr/>
    </dgm:pt>
    <dgm:pt modelId="{5DD9A9EE-19F7-40D2-817D-32E971ED3239}" type="pres">
      <dgm:prSet presAssocID="{9E0A1D3B-9CCF-4EA2-8CFA-95DE6CEF95F3}" presName="circ1Tx" presStyleLbl="revTx" presStyleIdx="0" presStyleCnt="0">
        <dgm:presLayoutVars>
          <dgm:chMax val="0"/>
          <dgm:chPref val="0"/>
          <dgm:bulletEnabled val="1"/>
        </dgm:presLayoutVars>
      </dgm:prSet>
      <dgm:spPr/>
    </dgm:pt>
    <dgm:pt modelId="{3FBC06BB-D150-4277-BDEB-1E46A3EA0530}" type="pres">
      <dgm:prSet presAssocID="{9F5CD039-5D8D-4F3D-9F14-02FAFB68012C}" presName="circ2" presStyleLbl="vennNode1" presStyleIdx="1" presStyleCnt="6"/>
      <dgm:spPr/>
    </dgm:pt>
    <dgm:pt modelId="{BF053009-B848-4281-BE6A-23DA9407DC3E}" type="pres">
      <dgm:prSet presAssocID="{9F5CD039-5D8D-4F3D-9F14-02FAFB68012C}" presName="circ2Tx" presStyleLbl="revTx" presStyleIdx="0" presStyleCnt="0" custLinFactNeighborX="6195">
        <dgm:presLayoutVars>
          <dgm:chMax val="0"/>
          <dgm:chPref val="0"/>
          <dgm:bulletEnabled val="1"/>
        </dgm:presLayoutVars>
      </dgm:prSet>
      <dgm:spPr/>
    </dgm:pt>
    <dgm:pt modelId="{6D212DCE-8022-4752-ADB7-457FCB13D82D}" type="pres">
      <dgm:prSet presAssocID="{D257246C-AC2B-46C8-AA81-1B45F2788018}" presName="circ3" presStyleLbl="vennNode1" presStyleIdx="2" presStyleCnt="6"/>
      <dgm:spPr/>
    </dgm:pt>
    <dgm:pt modelId="{1468D5DF-3FD5-43FC-9792-12472C343F79}" type="pres">
      <dgm:prSet presAssocID="{D257246C-AC2B-46C8-AA81-1B45F2788018}" presName="circ3Tx" presStyleLbl="revTx" presStyleIdx="0" presStyleCnt="0" custLinFactNeighborX="10212" custLinFactNeighborY="6384">
        <dgm:presLayoutVars>
          <dgm:chMax val="0"/>
          <dgm:chPref val="0"/>
          <dgm:bulletEnabled val="1"/>
        </dgm:presLayoutVars>
      </dgm:prSet>
      <dgm:spPr/>
    </dgm:pt>
    <dgm:pt modelId="{EFCF4C2C-015B-43DB-83F9-4292E7365802}" type="pres">
      <dgm:prSet presAssocID="{86FDCCBA-2DC1-42C7-8A57-833385666FF8}" presName="circ4" presStyleLbl="vennNode1" presStyleIdx="3" presStyleCnt="6"/>
      <dgm:spPr/>
    </dgm:pt>
    <dgm:pt modelId="{72590F0F-2FBC-412A-A5E3-C50DBA715F6D}" type="pres">
      <dgm:prSet presAssocID="{86FDCCBA-2DC1-42C7-8A57-833385666FF8}" presName="circ4Tx" presStyleLbl="revTx" presStyleIdx="0" presStyleCnt="0">
        <dgm:presLayoutVars>
          <dgm:chMax val="0"/>
          <dgm:chPref val="0"/>
          <dgm:bulletEnabled val="1"/>
        </dgm:presLayoutVars>
      </dgm:prSet>
      <dgm:spPr/>
    </dgm:pt>
    <dgm:pt modelId="{FB3E4FB2-C407-4BA9-8BBC-9507A54DFD08}" type="pres">
      <dgm:prSet presAssocID="{4254DE13-F39D-4009-B74B-F26D3347CA90}" presName="circ5" presStyleLbl="vennNode1" presStyleIdx="4" presStyleCnt="6"/>
      <dgm:spPr/>
    </dgm:pt>
    <dgm:pt modelId="{0C84FAEF-2132-47C7-B90F-444FFA5981EA}" type="pres">
      <dgm:prSet presAssocID="{4254DE13-F39D-4009-B74B-F26D3347CA90}" presName="circ5Tx" presStyleLbl="revTx" presStyleIdx="0" presStyleCnt="0" custLinFactNeighborX="-26947" custLinFactNeighborY="10113">
        <dgm:presLayoutVars>
          <dgm:chMax val="0"/>
          <dgm:chPref val="0"/>
          <dgm:bulletEnabled val="1"/>
        </dgm:presLayoutVars>
      </dgm:prSet>
      <dgm:spPr/>
    </dgm:pt>
    <dgm:pt modelId="{A93382B6-99E8-45D5-A24E-919963D4A039}" type="pres">
      <dgm:prSet presAssocID="{623BEC4B-FA72-4BF7-9777-A519C92B12C3}" presName="circ6" presStyleLbl="vennNode1" presStyleIdx="5" presStyleCnt="6" custLinFactNeighborX="667" custLinFactNeighborY="2001"/>
      <dgm:spPr/>
    </dgm:pt>
    <dgm:pt modelId="{E655B15E-3F65-4558-8417-18862E36D3C3}" type="pres">
      <dgm:prSet presAssocID="{623BEC4B-FA72-4BF7-9777-A519C92B12C3}" presName="circ6Tx" presStyleLbl="revTx" presStyleIdx="0" presStyleCnt="0" custLinFactNeighborX="-20275" custLinFactNeighborY="-1629">
        <dgm:presLayoutVars>
          <dgm:chMax val="0"/>
          <dgm:chPref val="0"/>
          <dgm:bulletEnabled val="1"/>
        </dgm:presLayoutVars>
      </dgm:prSet>
      <dgm:spPr/>
    </dgm:pt>
  </dgm:ptLst>
  <dgm:cxnLst>
    <dgm:cxn modelId="{B219B511-9D4D-2E40-9B3F-95D95BAEDE12}" type="presOf" srcId="{86FDCCBA-2DC1-42C7-8A57-833385666FF8}" destId="{72590F0F-2FBC-412A-A5E3-C50DBA715F6D}" srcOrd="0" destOrd="0" presId="urn:microsoft.com/office/officeart/2005/8/layout/venn1"/>
    <dgm:cxn modelId="{8F7B6A1E-6C27-0849-97B3-4925C4DF9B1E}" type="presOf" srcId="{4254DE13-F39D-4009-B74B-F26D3347CA90}" destId="{0C84FAEF-2132-47C7-B90F-444FFA5981EA}" srcOrd="0" destOrd="0" presId="urn:microsoft.com/office/officeart/2005/8/layout/venn1"/>
    <dgm:cxn modelId="{67585831-82D4-4DEE-B7F3-2F2EFDF7269B}" srcId="{DA15AA8F-66D0-4D0A-9CDD-931B85B6E0D6}" destId="{D257246C-AC2B-46C8-AA81-1B45F2788018}" srcOrd="2" destOrd="0" parTransId="{6290CB09-B168-4967-8D06-73E2EE8BDC52}" sibTransId="{9BDCB428-0EFA-461A-8AF4-91AD2800AE9C}"/>
    <dgm:cxn modelId="{E23D8C41-AAFA-A44F-97AB-3D5628C3B867}" type="presOf" srcId="{D257246C-AC2B-46C8-AA81-1B45F2788018}" destId="{1468D5DF-3FD5-43FC-9792-12472C343F79}" srcOrd="0" destOrd="0" presId="urn:microsoft.com/office/officeart/2005/8/layout/venn1"/>
    <dgm:cxn modelId="{AC283844-9D7E-A74D-8E86-010F30119CE8}" type="presOf" srcId="{623BEC4B-FA72-4BF7-9777-A519C92B12C3}" destId="{E655B15E-3F65-4558-8417-18862E36D3C3}" srcOrd="0" destOrd="0" presId="urn:microsoft.com/office/officeart/2005/8/layout/venn1"/>
    <dgm:cxn modelId="{06F21452-F304-2C4B-9227-CEA1309B8791}" type="presOf" srcId="{DA15AA8F-66D0-4D0A-9CDD-931B85B6E0D6}" destId="{7C705582-34A5-4772-81E5-976DF7DCB1D0}" srcOrd="0" destOrd="0" presId="urn:microsoft.com/office/officeart/2005/8/layout/venn1"/>
    <dgm:cxn modelId="{5D711776-8B76-41F2-9CD7-403DA9023D2C}" srcId="{DA15AA8F-66D0-4D0A-9CDD-931B85B6E0D6}" destId="{86FDCCBA-2DC1-42C7-8A57-833385666FF8}" srcOrd="3" destOrd="0" parTransId="{3165D9EC-B081-43F7-96EE-9F1DDD9DA960}" sibTransId="{0DB195E0-2470-4D9F-982B-AA923A312306}"/>
    <dgm:cxn modelId="{6E4C6878-47BD-459A-9688-5019A6302768}" srcId="{DA15AA8F-66D0-4D0A-9CDD-931B85B6E0D6}" destId="{4254DE13-F39D-4009-B74B-F26D3347CA90}" srcOrd="4" destOrd="0" parTransId="{82D9F42D-914D-424F-A753-EC2512FAB2EA}" sibTransId="{E313C421-B30E-452C-9174-F790AEC264BE}"/>
    <dgm:cxn modelId="{9204BE95-C46A-49FA-A2C7-D160D447294F}" srcId="{DA15AA8F-66D0-4D0A-9CDD-931B85B6E0D6}" destId="{9F5CD039-5D8D-4F3D-9F14-02FAFB68012C}" srcOrd="1" destOrd="0" parTransId="{73F27267-E6AD-4AC8-959F-7E32253F3EF8}" sibTransId="{4916ABCA-2D8F-4BA5-AD1E-5934CA4416A7}"/>
    <dgm:cxn modelId="{D8C406B7-2445-DE48-BD3C-CF63E2A672A3}" type="presOf" srcId="{9E0A1D3B-9CCF-4EA2-8CFA-95DE6CEF95F3}" destId="{5DD9A9EE-19F7-40D2-817D-32E971ED3239}" srcOrd="0" destOrd="0" presId="urn:microsoft.com/office/officeart/2005/8/layout/venn1"/>
    <dgm:cxn modelId="{B4BC84CB-34A5-DC40-9C3C-D8FF95EE0B19}" type="presOf" srcId="{9F5CD039-5D8D-4F3D-9F14-02FAFB68012C}" destId="{BF053009-B848-4281-BE6A-23DA9407DC3E}" srcOrd="0" destOrd="0" presId="urn:microsoft.com/office/officeart/2005/8/layout/venn1"/>
    <dgm:cxn modelId="{C0BBE8DB-15F4-419A-86AE-B0464C008600}" srcId="{DA15AA8F-66D0-4D0A-9CDD-931B85B6E0D6}" destId="{623BEC4B-FA72-4BF7-9777-A519C92B12C3}" srcOrd="5" destOrd="0" parTransId="{D0DEBFBE-31C0-4F09-A4DF-F803A02B4418}" sibTransId="{7A945E89-4F9A-4F33-A728-36F3E1505F2F}"/>
    <dgm:cxn modelId="{1A5EBBFC-BE1E-46EE-83E7-C91C620D1638}" srcId="{DA15AA8F-66D0-4D0A-9CDD-931B85B6E0D6}" destId="{9E0A1D3B-9CCF-4EA2-8CFA-95DE6CEF95F3}" srcOrd="0" destOrd="0" parTransId="{12EE9685-A6B2-4503-ACB5-A3C420EBD316}" sibTransId="{EC4E96F0-A489-4450-BF54-428CAB86CF89}"/>
    <dgm:cxn modelId="{92006B3E-1C23-304D-89DE-EB59DC52E85A}" type="presParOf" srcId="{7C705582-34A5-4772-81E5-976DF7DCB1D0}" destId="{7AB8AA94-FDFA-4BF9-9B49-02D5CA722686}" srcOrd="0" destOrd="0" presId="urn:microsoft.com/office/officeart/2005/8/layout/venn1"/>
    <dgm:cxn modelId="{FD23A8EF-DB8E-9840-9633-8C882B6DDE87}" type="presParOf" srcId="{7C705582-34A5-4772-81E5-976DF7DCB1D0}" destId="{5DD9A9EE-19F7-40D2-817D-32E971ED3239}" srcOrd="1" destOrd="0" presId="urn:microsoft.com/office/officeart/2005/8/layout/venn1"/>
    <dgm:cxn modelId="{F980B60F-F87D-BC41-AEA2-B50D3BBEF7F8}" type="presParOf" srcId="{7C705582-34A5-4772-81E5-976DF7DCB1D0}" destId="{3FBC06BB-D150-4277-BDEB-1E46A3EA0530}" srcOrd="2" destOrd="0" presId="urn:microsoft.com/office/officeart/2005/8/layout/venn1"/>
    <dgm:cxn modelId="{A00F77D0-59D2-594C-85D7-AF872527C9B1}" type="presParOf" srcId="{7C705582-34A5-4772-81E5-976DF7DCB1D0}" destId="{BF053009-B848-4281-BE6A-23DA9407DC3E}" srcOrd="3" destOrd="0" presId="urn:microsoft.com/office/officeart/2005/8/layout/venn1"/>
    <dgm:cxn modelId="{A6C1F45F-6BB4-7549-B1B8-4B8C3359B114}" type="presParOf" srcId="{7C705582-34A5-4772-81E5-976DF7DCB1D0}" destId="{6D212DCE-8022-4752-ADB7-457FCB13D82D}" srcOrd="4" destOrd="0" presId="urn:microsoft.com/office/officeart/2005/8/layout/venn1"/>
    <dgm:cxn modelId="{E88188C2-77AA-EC4D-8CF3-74FF196664AC}" type="presParOf" srcId="{7C705582-34A5-4772-81E5-976DF7DCB1D0}" destId="{1468D5DF-3FD5-43FC-9792-12472C343F79}" srcOrd="5" destOrd="0" presId="urn:microsoft.com/office/officeart/2005/8/layout/venn1"/>
    <dgm:cxn modelId="{600D21E4-8FEB-2C4B-AAEE-C58FE75F0517}" type="presParOf" srcId="{7C705582-34A5-4772-81E5-976DF7DCB1D0}" destId="{EFCF4C2C-015B-43DB-83F9-4292E7365802}" srcOrd="6" destOrd="0" presId="urn:microsoft.com/office/officeart/2005/8/layout/venn1"/>
    <dgm:cxn modelId="{9DB6C9DD-A43B-7D44-93F4-829E7ECF6847}" type="presParOf" srcId="{7C705582-34A5-4772-81E5-976DF7DCB1D0}" destId="{72590F0F-2FBC-412A-A5E3-C50DBA715F6D}" srcOrd="7" destOrd="0" presId="urn:microsoft.com/office/officeart/2005/8/layout/venn1"/>
    <dgm:cxn modelId="{517BB7B1-6D5D-B34A-8C5A-22083E8C1BC9}" type="presParOf" srcId="{7C705582-34A5-4772-81E5-976DF7DCB1D0}" destId="{FB3E4FB2-C407-4BA9-8BBC-9507A54DFD08}" srcOrd="8" destOrd="0" presId="urn:microsoft.com/office/officeart/2005/8/layout/venn1"/>
    <dgm:cxn modelId="{3E760D81-0A76-6146-B628-A0BBFC35E0DD}" type="presParOf" srcId="{7C705582-34A5-4772-81E5-976DF7DCB1D0}" destId="{0C84FAEF-2132-47C7-B90F-444FFA5981EA}" srcOrd="9" destOrd="0" presId="urn:microsoft.com/office/officeart/2005/8/layout/venn1"/>
    <dgm:cxn modelId="{F4A26F76-F3B5-4849-8C8D-B29BE11F0B3E}" type="presParOf" srcId="{7C705582-34A5-4772-81E5-976DF7DCB1D0}" destId="{A93382B6-99E8-45D5-A24E-919963D4A039}" srcOrd="10" destOrd="0" presId="urn:microsoft.com/office/officeart/2005/8/layout/venn1"/>
    <dgm:cxn modelId="{C245B0DB-36A2-AA47-8E8A-208D0B99D315}" type="presParOf" srcId="{7C705582-34A5-4772-81E5-976DF7DCB1D0}" destId="{E655B15E-3F65-4558-8417-18862E36D3C3}" srcOrd="11"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46D9BEB-6685-4BF2-BD90-9B39B32BE418}"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D85352C2-A914-4897-9803-62F201AC26C9}">
      <dgm:prSet phldrT="[Text]"/>
      <dgm:spPr/>
      <dgm:t>
        <a:bodyPr/>
        <a:lstStyle/>
        <a:p>
          <a:r>
            <a:rPr lang="en-US" dirty="0"/>
            <a:t>System Impacts</a:t>
          </a:r>
        </a:p>
      </dgm:t>
    </dgm:pt>
    <dgm:pt modelId="{7071DCAB-99D6-4FBE-A207-85EB2C08645A}" type="parTrans" cxnId="{676F1C5D-268A-451C-BE77-C7AA892CECD9}">
      <dgm:prSet/>
      <dgm:spPr/>
      <dgm:t>
        <a:bodyPr/>
        <a:lstStyle/>
        <a:p>
          <a:endParaRPr lang="en-US"/>
        </a:p>
      </dgm:t>
    </dgm:pt>
    <dgm:pt modelId="{8C7ABEE7-56EE-4AAD-B968-EB3C5F79A913}" type="sibTrans" cxnId="{676F1C5D-268A-451C-BE77-C7AA892CECD9}">
      <dgm:prSet/>
      <dgm:spPr/>
      <dgm:t>
        <a:bodyPr/>
        <a:lstStyle/>
        <a:p>
          <a:endParaRPr lang="en-US"/>
        </a:p>
      </dgm:t>
    </dgm:pt>
    <dgm:pt modelId="{F37F78DC-BA79-45AB-A8B4-3E421EB25693}">
      <dgm:prSet phldrT="[Text]"/>
      <dgm:spPr/>
      <dgm:t>
        <a:bodyPr/>
        <a:lstStyle/>
        <a:p>
          <a:r>
            <a:rPr lang="en-US" dirty="0"/>
            <a:t>Are we improving our system?</a:t>
          </a:r>
        </a:p>
      </dgm:t>
    </dgm:pt>
    <dgm:pt modelId="{F3A49FAA-8980-48EB-9C56-0CC290A0FB0C}" type="parTrans" cxnId="{5C8AB3DF-4D28-4006-B2E4-E2CC4BA5C9C9}">
      <dgm:prSet/>
      <dgm:spPr/>
      <dgm:t>
        <a:bodyPr/>
        <a:lstStyle/>
        <a:p>
          <a:endParaRPr lang="en-US"/>
        </a:p>
      </dgm:t>
    </dgm:pt>
    <dgm:pt modelId="{D3111855-9B5F-4620-983B-2D1C33A9CB88}" type="sibTrans" cxnId="{5C8AB3DF-4D28-4006-B2E4-E2CC4BA5C9C9}">
      <dgm:prSet/>
      <dgm:spPr/>
      <dgm:t>
        <a:bodyPr/>
        <a:lstStyle/>
        <a:p>
          <a:endParaRPr lang="en-US"/>
        </a:p>
      </dgm:t>
    </dgm:pt>
    <dgm:pt modelId="{6D67F57C-4A82-4AA2-95B4-6C864908C403}">
      <dgm:prSet phldrT="[Text]"/>
      <dgm:spPr/>
      <dgm:t>
        <a:bodyPr/>
        <a:lstStyle/>
        <a:p>
          <a:r>
            <a:rPr lang="en-US" dirty="0"/>
            <a:t>Client satisfaction, staff engagement, etc.</a:t>
          </a:r>
        </a:p>
      </dgm:t>
    </dgm:pt>
    <dgm:pt modelId="{9298DF02-545A-4DB2-9E0D-B650538D2E9B}" type="parTrans" cxnId="{8C44C55A-2CBE-48C7-BCD4-A4BBB6B530DA}">
      <dgm:prSet/>
      <dgm:spPr/>
      <dgm:t>
        <a:bodyPr/>
        <a:lstStyle/>
        <a:p>
          <a:endParaRPr lang="en-US"/>
        </a:p>
      </dgm:t>
    </dgm:pt>
    <dgm:pt modelId="{BC7F6918-3040-4FEA-B100-6636EF2A8C3F}" type="sibTrans" cxnId="{8C44C55A-2CBE-48C7-BCD4-A4BBB6B530DA}">
      <dgm:prSet/>
      <dgm:spPr/>
      <dgm:t>
        <a:bodyPr/>
        <a:lstStyle/>
        <a:p>
          <a:endParaRPr lang="en-US"/>
        </a:p>
      </dgm:t>
    </dgm:pt>
    <dgm:pt modelId="{9EFC33A0-DBFA-44EE-98EE-BD213E30DC69}">
      <dgm:prSet phldrT="[Text]"/>
      <dgm:spPr/>
      <dgm:t>
        <a:bodyPr/>
        <a:lstStyle/>
        <a:p>
          <a:r>
            <a:rPr lang="en-US" dirty="0"/>
            <a:t>Practice Change</a:t>
          </a:r>
        </a:p>
      </dgm:t>
    </dgm:pt>
    <dgm:pt modelId="{AFE69974-24B9-46A3-A1A2-3395749251DF}" type="parTrans" cxnId="{6B99202E-0F8C-48A1-AB4A-3419F265D9B6}">
      <dgm:prSet/>
      <dgm:spPr/>
      <dgm:t>
        <a:bodyPr/>
        <a:lstStyle/>
        <a:p>
          <a:endParaRPr lang="en-US"/>
        </a:p>
      </dgm:t>
    </dgm:pt>
    <dgm:pt modelId="{A7F62F4E-2BFD-4DBE-8A32-100A29000027}" type="sibTrans" cxnId="{6B99202E-0F8C-48A1-AB4A-3419F265D9B6}">
      <dgm:prSet/>
      <dgm:spPr/>
      <dgm:t>
        <a:bodyPr/>
        <a:lstStyle/>
        <a:p>
          <a:endParaRPr lang="en-US"/>
        </a:p>
      </dgm:t>
    </dgm:pt>
    <dgm:pt modelId="{44C7E9D3-4C2B-4487-8146-5CE9E1431FDA}">
      <dgm:prSet phldrT="[Text]"/>
      <dgm:spPr/>
      <dgm:t>
        <a:bodyPr/>
        <a:lstStyle/>
        <a:p>
          <a:r>
            <a:rPr lang="en-US" dirty="0"/>
            <a:t>Are we creating change?</a:t>
          </a:r>
        </a:p>
      </dgm:t>
    </dgm:pt>
    <dgm:pt modelId="{7D523EB2-72E6-49A5-949C-5D736E65D71F}" type="parTrans" cxnId="{F3B6F131-C92B-4012-A3A8-1616CFD3109F}">
      <dgm:prSet/>
      <dgm:spPr/>
      <dgm:t>
        <a:bodyPr/>
        <a:lstStyle/>
        <a:p>
          <a:endParaRPr lang="en-US"/>
        </a:p>
      </dgm:t>
    </dgm:pt>
    <dgm:pt modelId="{6BE0D986-7947-42E9-B543-4BF4991B2B35}" type="sibTrans" cxnId="{F3B6F131-C92B-4012-A3A8-1616CFD3109F}">
      <dgm:prSet/>
      <dgm:spPr/>
      <dgm:t>
        <a:bodyPr/>
        <a:lstStyle/>
        <a:p>
          <a:endParaRPr lang="en-US"/>
        </a:p>
      </dgm:t>
    </dgm:pt>
    <dgm:pt modelId="{C9D4343E-1F34-4614-BB9C-57223391E657}">
      <dgm:prSet phldrT="[Text]"/>
      <dgm:spPr/>
      <dgm:t>
        <a:bodyPr/>
        <a:lstStyle/>
        <a:p>
          <a:r>
            <a:rPr lang="en-US" dirty="0"/>
            <a:t>Individual and program commitments to change</a:t>
          </a:r>
        </a:p>
      </dgm:t>
    </dgm:pt>
    <dgm:pt modelId="{0C7AE956-D460-488A-B439-981092FB16C8}" type="parTrans" cxnId="{2A67CEA1-362B-4B5F-8841-8B2CB29B12EC}">
      <dgm:prSet/>
      <dgm:spPr/>
      <dgm:t>
        <a:bodyPr/>
        <a:lstStyle/>
        <a:p>
          <a:endParaRPr lang="en-US"/>
        </a:p>
      </dgm:t>
    </dgm:pt>
    <dgm:pt modelId="{89C6850A-600C-49AF-98FB-D0C86B8B726B}" type="sibTrans" cxnId="{2A67CEA1-362B-4B5F-8841-8B2CB29B12EC}">
      <dgm:prSet/>
      <dgm:spPr/>
      <dgm:t>
        <a:bodyPr/>
        <a:lstStyle/>
        <a:p>
          <a:endParaRPr lang="en-US"/>
        </a:p>
      </dgm:t>
    </dgm:pt>
    <dgm:pt modelId="{311BE15F-79EC-4439-9A41-B7CFF357AEC6}">
      <dgm:prSet phldrT="[Text]"/>
      <dgm:spPr/>
      <dgm:t>
        <a:bodyPr/>
        <a:lstStyle/>
        <a:p>
          <a:r>
            <a:rPr lang="en-US" dirty="0"/>
            <a:t>Knowledge Change</a:t>
          </a:r>
        </a:p>
      </dgm:t>
    </dgm:pt>
    <dgm:pt modelId="{4EB33AA1-274C-4A56-96E4-9EAD85EA2D39}" type="parTrans" cxnId="{5C9D4712-813F-4948-A5B2-BC5D89C67AA9}">
      <dgm:prSet/>
      <dgm:spPr/>
      <dgm:t>
        <a:bodyPr/>
        <a:lstStyle/>
        <a:p>
          <a:endParaRPr lang="en-US"/>
        </a:p>
      </dgm:t>
    </dgm:pt>
    <dgm:pt modelId="{275DF7E2-234A-4F7E-AFC6-44DFD4970963}" type="sibTrans" cxnId="{5C9D4712-813F-4948-A5B2-BC5D89C67AA9}">
      <dgm:prSet/>
      <dgm:spPr/>
      <dgm:t>
        <a:bodyPr/>
        <a:lstStyle/>
        <a:p>
          <a:endParaRPr lang="en-US"/>
        </a:p>
      </dgm:t>
    </dgm:pt>
    <dgm:pt modelId="{0608FECE-DA28-46C7-A68A-6DB0CA945582}">
      <dgm:prSet phldrT="[Text]"/>
      <dgm:spPr/>
      <dgm:t>
        <a:bodyPr/>
        <a:lstStyle/>
        <a:p>
          <a:r>
            <a:rPr lang="en-US" dirty="0"/>
            <a:t>Are we supporting learning?</a:t>
          </a:r>
        </a:p>
      </dgm:t>
    </dgm:pt>
    <dgm:pt modelId="{2DBD9F8F-43F6-449F-954B-103BBD66A263}" type="parTrans" cxnId="{BBAFCABD-ADAF-4997-9CD3-5F6ABDF210CE}">
      <dgm:prSet/>
      <dgm:spPr/>
      <dgm:t>
        <a:bodyPr/>
        <a:lstStyle/>
        <a:p>
          <a:endParaRPr lang="en-US"/>
        </a:p>
      </dgm:t>
    </dgm:pt>
    <dgm:pt modelId="{C78C5178-66B0-4D26-9854-312A66E8F38D}" type="sibTrans" cxnId="{BBAFCABD-ADAF-4997-9CD3-5F6ABDF210CE}">
      <dgm:prSet/>
      <dgm:spPr/>
      <dgm:t>
        <a:bodyPr/>
        <a:lstStyle/>
        <a:p>
          <a:endParaRPr lang="en-US"/>
        </a:p>
      </dgm:t>
    </dgm:pt>
    <dgm:pt modelId="{11D0786A-30DD-4004-8708-7E592D0A6687}">
      <dgm:prSet phldrT="[Text]"/>
      <dgm:spPr/>
      <dgm:t>
        <a:bodyPr/>
        <a:lstStyle/>
        <a:p>
          <a:r>
            <a:rPr lang="en-US" dirty="0"/>
            <a:t>Trauma 101 training evaluations</a:t>
          </a:r>
        </a:p>
      </dgm:t>
    </dgm:pt>
    <dgm:pt modelId="{ED48C99A-4FCE-4093-81B9-598D21B81521}" type="parTrans" cxnId="{3EE82AF2-B380-444F-BB6C-B378B5F2A7E2}">
      <dgm:prSet/>
      <dgm:spPr/>
      <dgm:t>
        <a:bodyPr/>
        <a:lstStyle/>
        <a:p>
          <a:endParaRPr lang="en-US"/>
        </a:p>
      </dgm:t>
    </dgm:pt>
    <dgm:pt modelId="{36D799F2-7260-4F6A-90A7-428F5492861F}" type="sibTrans" cxnId="{3EE82AF2-B380-444F-BB6C-B378B5F2A7E2}">
      <dgm:prSet/>
      <dgm:spPr/>
      <dgm:t>
        <a:bodyPr/>
        <a:lstStyle/>
        <a:p>
          <a:endParaRPr lang="en-US"/>
        </a:p>
      </dgm:t>
    </dgm:pt>
    <dgm:pt modelId="{08EE0D6E-7088-46B6-A1E7-4898D152EC51}" type="pres">
      <dgm:prSet presAssocID="{346D9BEB-6685-4BF2-BD90-9B39B32BE418}" presName="Name0" presStyleCnt="0">
        <dgm:presLayoutVars>
          <dgm:chMax val="7"/>
          <dgm:dir/>
          <dgm:animLvl val="lvl"/>
          <dgm:resizeHandles val="exact"/>
        </dgm:presLayoutVars>
      </dgm:prSet>
      <dgm:spPr/>
    </dgm:pt>
    <dgm:pt modelId="{8D8DC43F-2F0E-4718-92A7-8673019F5C43}" type="pres">
      <dgm:prSet presAssocID="{D85352C2-A914-4897-9803-62F201AC26C9}" presName="circle1" presStyleLbl="node1" presStyleIdx="0" presStyleCnt="3"/>
      <dgm:spPr/>
    </dgm:pt>
    <dgm:pt modelId="{22F2AAEB-86A1-4997-B02B-AFAFBD2B8F63}" type="pres">
      <dgm:prSet presAssocID="{D85352C2-A914-4897-9803-62F201AC26C9}" presName="space" presStyleCnt="0"/>
      <dgm:spPr/>
    </dgm:pt>
    <dgm:pt modelId="{9BEA4CAF-A1DC-487F-911D-7063D6E1E290}" type="pres">
      <dgm:prSet presAssocID="{D85352C2-A914-4897-9803-62F201AC26C9}" presName="rect1" presStyleLbl="alignAcc1" presStyleIdx="0" presStyleCnt="3"/>
      <dgm:spPr/>
    </dgm:pt>
    <dgm:pt modelId="{EB392B35-14AA-4B03-87D3-CBA668EBAF90}" type="pres">
      <dgm:prSet presAssocID="{9EFC33A0-DBFA-44EE-98EE-BD213E30DC69}" presName="vertSpace2" presStyleLbl="node1" presStyleIdx="0" presStyleCnt="3"/>
      <dgm:spPr/>
    </dgm:pt>
    <dgm:pt modelId="{F09F77DE-F6A3-4E56-940D-DEC35A9EE144}" type="pres">
      <dgm:prSet presAssocID="{9EFC33A0-DBFA-44EE-98EE-BD213E30DC69}" presName="circle2" presStyleLbl="node1" presStyleIdx="1" presStyleCnt="3"/>
      <dgm:spPr/>
    </dgm:pt>
    <dgm:pt modelId="{287462CD-98BF-45D2-B01D-BA2CEB7B5787}" type="pres">
      <dgm:prSet presAssocID="{9EFC33A0-DBFA-44EE-98EE-BD213E30DC69}" presName="rect2" presStyleLbl="alignAcc1" presStyleIdx="1" presStyleCnt="3"/>
      <dgm:spPr/>
    </dgm:pt>
    <dgm:pt modelId="{F7EEBE4E-59F8-4D8F-8B90-927B9F94F470}" type="pres">
      <dgm:prSet presAssocID="{311BE15F-79EC-4439-9A41-B7CFF357AEC6}" presName="vertSpace3" presStyleLbl="node1" presStyleIdx="1" presStyleCnt="3"/>
      <dgm:spPr/>
    </dgm:pt>
    <dgm:pt modelId="{A0A00A66-AF3A-4AA5-B9FA-0CA51D3B1592}" type="pres">
      <dgm:prSet presAssocID="{311BE15F-79EC-4439-9A41-B7CFF357AEC6}" presName="circle3" presStyleLbl="node1" presStyleIdx="2" presStyleCnt="3"/>
      <dgm:spPr/>
    </dgm:pt>
    <dgm:pt modelId="{548FA135-1654-49C4-A35C-B6BA328AC284}" type="pres">
      <dgm:prSet presAssocID="{311BE15F-79EC-4439-9A41-B7CFF357AEC6}" presName="rect3" presStyleLbl="alignAcc1" presStyleIdx="2" presStyleCnt="3"/>
      <dgm:spPr/>
    </dgm:pt>
    <dgm:pt modelId="{385E86A4-2EBE-42C3-A4B0-77876FCD95E7}" type="pres">
      <dgm:prSet presAssocID="{D85352C2-A914-4897-9803-62F201AC26C9}" presName="rect1ParTx" presStyleLbl="alignAcc1" presStyleIdx="2" presStyleCnt="3">
        <dgm:presLayoutVars>
          <dgm:chMax val="1"/>
          <dgm:bulletEnabled val="1"/>
        </dgm:presLayoutVars>
      </dgm:prSet>
      <dgm:spPr/>
    </dgm:pt>
    <dgm:pt modelId="{D5078900-5CB9-4D47-9AD7-9165F2CC2141}" type="pres">
      <dgm:prSet presAssocID="{D85352C2-A914-4897-9803-62F201AC26C9}" presName="rect1ChTx" presStyleLbl="alignAcc1" presStyleIdx="2" presStyleCnt="3">
        <dgm:presLayoutVars>
          <dgm:bulletEnabled val="1"/>
        </dgm:presLayoutVars>
      </dgm:prSet>
      <dgm:spPr/>
    </dgm:pt>
    <dgm:pt modelId="{4BEFFF52-2953-43B2-9603-4054C8025B29}" type="pres">
      <dgm:prSet presAssocID="{9EFC33A0-DBFA-44EE-98EE-BD213E30DC69}" presName="rect2ParTx" presStyleLbl="alignAcc1" presStyleIdx="2" presStyleCnt="3">
        <dgm:presLayoutVars>
          <dgm:chMax val="1"/>
          <dgm:bulletEnabled val="1"/>
        </dgm:presLayoutVars>
      </dgm:prSet>
      <dgm:spPr/>
    </dgm:pt>
    <dgm:pt modelId="{C10E1C1A-1C69-4E15-B566-8B597200C0F8}" type="pres">
      <dgm:prSet presAssocID="{9EFC33A0-DBFA-44EE-98EE-BD213E30DC69}" presName="rect2ChTx" presStyleLbl="alignAcc1" presStyleIdx="2" presStyleCnt="3">
        <dgm:presLayoutVars>
          <dgm:bulletEnabled val="1"/>
        </dgm:presLayoutVars>
      </dgm:prSet>
      <dgm:spPr/>
    </dgm:pt>
    <dgm:pt modelId="{501EBC27-3C7C-4BDD-8835-7A223F133B02}" type="pres">
      <dgm:prSet presAssocID="{311BE15F-79EC-4439-9A41-B7CFF357AEC6}" presName="rect3ParTx" presStyleLbl="alignAcc1" presStyleIdx="2" presStyleCnt="3">
        <dgm:presLayoutVars>
          <dgm:chMax val="1"/>
          <dgm:bulletEnabled val="1"/>
        </dgm:presLayoutVars>
      </dgm:prSet>
      <dgm:spPr/>
    </dgm:pt>
    <dgm:pt modelId="{2D0FBFAE-A8C8-4DF5-8312-31F8F2808F45}" type="pres">
      <dgm:prSet presAssocID="{311BE15F-79EC-4439-9A41-B7CFF357AEC6}" presName="rect3ChTx" presStyleLbl="alignAcc1" presStyleIdx="2" presStyleCnt="3">
        <dgm:presLayoutVars>
          <dgm:bulletEnabled val="1"/>
        </dgm:presLayoutVars>
      </dgm:prSet>
      <dgm:spPr/>
    </dgm:pt>
  </dgm:ptLst>
  <dgm:cxnLst>
    <dgm:cxn modelId="{8D44D505-C800-2945-A726-1264B8B00703}" type="presOf" srcId="{F37F78DC-BA79-45AB-A8B4-3E421EB25693}" destId="{D5078900-5CB9-4D47-9AD7-9165F2CC2141}" srcOrd="0" destOrd="0" presId="urn:microsoft.com/office/officeart/2005/8/layout/target3"/>
    <dgm:cxn modelId="{5C9D4712-813F-4948-A5B2-BC5D89C67AA9}" srcId="{346D9BEB-6685-4BF2-BD90-9B39B32BE418}" destId="{311BE15F-79EC-4439-9A41-B7CFF357AEC6}" srcOrd="2" destOrd="0" parTransId="{4EB33AA1-274C-4A56-96E4-9EAD85EA2D39}" sibTransId="{275DF7E2-234A-4F7E-AFC6-44DFD4970963}"/>
    <dgm:cxn modelId="{5BDD7A15-1102-3A47-B81A-D3EC73D85E68}" type="presOf" srcId="{311BE15F-79EC-4439-9A41-B7CFF357AEC6}" destId="{501EBC27-3C7C-4BDD-8835-7A223F133B02}" srcOrd="1" destOrd="0" presId="urn:microsoft.com/office/officeart/2005/8/layout/target3"/>
    <dgm:cxn modelId="{447DCC21-3286-C842-A4B0-EF4FCD0E4187}" type="presOf" srcId="{9EFC33A0-DBFA-44EE-98EE-BD213E30DC69}" destId="{4BEFFF52-2953-43B2-9603-4054C8025B29}" srcOrd="1" destOrd="0" presId="urn:microsoft.com/office/officeart/2005/8/layout/target3"/>
    <dgm:cxn modelId="{50D20C22-4D9B-0D40-9419-0D16E0DDB04E}" type="presOf" srcId="{6D67F57C-4A82-4AA2-95B4-6C864908C403}" destId="{D5078900-5CB9-4D47-9AD7-9165F2CC2141}" srcOrd="0" destOrd="1" presId="urn:microsoft.com/office/officeart/2005/8/layout/target3"/>
    <dgm:cxn modelId="{6B99202E-0F8C-48A1-AB4A-3419F265D9B6}" srcId="{346D9BEB-6685-4BF2-BD90-9B39B32BE418}" destId="{9EFC33A0-DBFA-44EE-98EE-BD213E30DC69}" srcOrd="1" destOrd="0" parTransId="{AFE69974-24B9-46A3-A1A2-3395749251DF}" sibTransId="{A7F62F4E-2BFD-4DBE-8A32-100A29000027}"/>
    <dgm:cxn modelId="{F3B6F131-C92B-4012-A3A8-1616CFD3109F}" srcId="{9EFC33A0-DBFA-44EE-98EE-BD213E30DC69}" destId="{44C7E9D3-4C2B-4487-8146-5CE9E1431FDA}" srcOrd="0" destOrd="0" parTransId="{7D523EB2-72E6-49A5-949C-5D736E65D71F}" sibTransId="{6BE0D986-7947-42E9-B543-4BF4991B2B35}"/>
    <dgm:cxn modelId="{676F1C5D-268A-451C-BE77-C7AA892CECD9}" srcId="{346D9BEB-6685-4BF2-BD90-9B39B32BE418}" destId="{D85352C2-A914-4897-9803-62F201AC26C9}" srcOrd="0" destOrd="0" parTransId="{7071DCAB-99D6-4FBE-A207-85EB2C08645A}" sibTransId="{8C7ABEE7-56EE-4AAD-B968-EB3C5F79A913}"/>
    <dgm:cxn modelId="{B9DF8A46-9548-0940-89D8-392F240E8ED9}" type="presOf" srcId="{9EFC33A0-DBFA-44EE-98EE-BD213E30DC69}" destId="{287462CD-98BF-45D2-B01D-BA2CEB7B5787}" srcOrd="0" destOrd="0" presId="urn:microsoft.com/office/officeart/2005/8/layout/target3"/>
    <dgm:cxn modelId="{07A41273-52EE-B943-9DD9-B056F9DFE73F}" type="presOf" srcId="{11D0786A-30DD-4004-8708-7E592D0A6687}" destId="{2D0FBFAE-A8C8-4DF5-8312-31F8F2808F45}" srcOrd="0" destOrd="1" presId="urn:microsoft.com/office/officeart/2005/8/layout/target3"/>
    <dgm:cxn modelId="{E3CDFC79-C716-BF41-A172-4C3163292354}" type="presOf" srcId="{311BE15F-79EC-4439-9A41-B7CFF357AEC6}" destId="{548FA135-1654-49C4-A35C-B6BA328AC284}" srcOrd="0" destOrd="0" presId="urn:microsoft.com/office/officeart/2005/8/layout/target3"/>
    <dgm:cxn modelId="{8C44C55A-2CBE-48C7-BCD4-A4BBB6B530DA}" srcId="{D85352C2-A914-4897-9803-62F201AC26C9}" destId="{6D67F57C-4A82-4AA2-95B4-6C864908C403}" srcOrd="1" destOrd="0" parTransId="{9298DF02-545A-4DB2-9E0D-B650538D2E9B}" sibTransId="{BC7F6918-3040-4FEA-B100-6636EF2A8C3F}"/>
    <dgm:cxn modelId="{7A45F88C-AEF4-2847-ADEA-51C0D2C20752}" type="presOf" srcId="{0608FECE-DA28-46C7-A68A-6DB0CA945582}" destId="{2D0FBFAE-A8C8-4DF5-8312-31F8F2808F45}" srcOrd="0" destOrd="0" presId="urn:microsoft.com/office/officeart/2005/8/layout/target3"/>
    <dgm:cxn modelId="{2A67CEA1-362B-4B5F-8841-8B2CB29B12EC}" srcId="{9EFC33A0-DBFA-44EE-98EE-BD213E30DC69}" destId="{C9D4343E-1F34-4614-BB9C-57223391E657}" srcOrd="1" destOrd="0" parTransId="{0C7AE956-D460-488A-B439-981092FB16C8}" sibTransId="{89C6850A-600C-49AF-98FB-D0C86B8B726B}"/>
    <dgm:cxn modelId="{24CC92AA-623C-A241-A2ED-4495B13BF9EB}" type="presOf" srcId="{D85352C2-A914-4897-9803-62F201AC26C9}" destId="{9BEA4CAF-A1DC-487F-911D-7063D6E1E290}" srcOrd="0" destOrd="0" presId="urn:microsoft.com/office/officeart/2005/8/layout/target3"/>
    <dgm:cxn modelId="{F4C2FDAE-0CB5-4343-8FD9-886CF0B6D4C9}" type="presOf" srcId="{44C7E9D3-4C2B-4487-8146-5CE9E1431FDA}" destId="{C10E1C1A-1C69-4E15-B566-8B597200C0F8}" srcOrd="0" destOrd="0" presId="urn:microsoft.com/office/officeart/2005/8/layout/target3"/>
    <dgm:cxn modelId="{7AF87EBD-28E7-A04A-835A-ED79989E43C3}" type="presOf" srcId="{346D9BEB-6685-4BF2-BD90-9B39B32BE418}" destId="{08EE0D6E-7088-46B6-A1E7-4898D152EC51}" srcOrd="0" destOrd="0" presId="urn:microsoft.com/office/officeart/2005/8/layout/target3"/>
    <dgm:cxn modelId="{BBAFCABD-ADAF-4997-9CD3-5F6ABDF210CE}" srcId="{311BE15F-79EC-4439-9A41-B7CFF357AEC6}" destId="{0608FECE-DA28-46C7-A68A-6DB0CA945582}" srcOrd="0" destOrd="0" parTransId="{2DBD9F8F-43F6-449F-954B-103BBD66A263}" sibTransId="{C78C5178-66B0-4D26-9854-312A66E8F38D}"/>
    <dgm:cxn modelId="{5C8AB3DF-4D28-4006-B2E4-E2CC4BA5C9C9}" srcId="{D85352C2-A914-4897-9803-62F201AC26C9}" destId="{F37F78DC-BA79-45AB-A8B4-3E421EB25693}" srcOrd="0" destOrd="0" parTransId="{F3A49FAA-8980-48EB-9C56-0CC290A0FB0C}" sibTransId="{D3111855-9B5F-4620-983B-2D1C33A9CB88}"/>
    <dgm:cxn modelId="{34C95EEE-7F00-B643-83C3-022270315D08}" type="presOf" srcId="{C9D4343E-1F34-4614-BB9C-57223391E657}" destId="{C10E1C1A-1C69-4E15-B566-8B597200C0F8}" srcOrd="0" destOrd="1" presId="urn:microsoft.com/office/officeart/2005/8/layout/target3"/>
    <dgm:cxn modelId="{3EE82AF2-B380-444F-BB6C-B378B5F2A7E2}" srcId="{311BE15F-79EC-4439-9A41-B7CFF357AEC6}" destId="{11D0786A-30DD-4004-8708-7E592D0A6687}" srcOrd="1" destOrd="0" parTransId="{ED48C99A-4FCE-4093-81B9-598D21B81521}" sibTransId="{36D799F2-7260-4F6A-90A7-428F5492861F}"/>
    <dgm:cxn modelId="{B68C7DF7-04B4-604B-95AA-AF689DA307AB}" type="presOf" srcId="{D85352C2-A914-4897-9803-62F201AC26C9}" destId="{385E86A4-2EBE-42C3-A4B0-77876FCD95E7}" srcOrd="1" destOrd="0" presId="urn:microsoft.com/office/officeart/2005/8/layout/target3"/>
    <dgm:cxn modelId="{F934B733-8B59-E544-AF4C-D502A913B7BC}" type="presParOf" srcId="{08EE0D6E-7088-46B6-A1E7-4898D152EC51}" destId="{8D8DC43F-2F0E-4718-92A7-8673019F5C43}" srcOrd="0" destOrd="0" presId="urn:microsoft.com/office/officeart/2005/8/layout/target3"/>
    <dgm:cxn modelId="{4A6AA6D7-A45E-5F49-BF05-20E6179D8A02}" type="presParOf" srcId="{08EE0D6E-7088-46B6-A1E7-4898D152EC51}" destId="{22F2AAEB-86A1-4997-B02B-AFAFBD2B8F63}" srcOrd="1" destOrd="0" presId="urn:microsoft.com/office/officeart/2005/8/layout/target3"/>
    <dgm:cxn modelId="{F615B7F9-E6D2-5943-B80B-981EA44BB326}" type="presParOf" srcId="{08EE0D6E-7088-46B6-A1E7-4898D152EC51}" destId="{9BEA4CAF-A1DC-487F-911D-7063D6E1E290}" srcOrd="2" destOrd="0" presId="urn:microsoft.com/office/officeart/2005/8/layout/target3"/>
    <dgm:cxn modelId="{67DB2548-1D29-BB47-B061-3A5DC91C2D0B}" type="presParOf" srcId="{08EE0D6E-7088-46B6-A1E7-4898D152EC51}" destId="{EB392B35-14AA-4B03-87D3-CBA668EBAF90}" srcOrd="3" destOrd="0" presId="urn:microsoft.com/office/officeart/2005/8/layout/target3"/>
    <dgm:cxn modelId="{3C88DAE8-C7A7-694D-B05A-4D6962894254}" type="presParOf" srcId="{08EE0D6E-7088-46B6-A1E7-4898D152EC51}" destId="{F09F77DE-F6A3-4E56-940D-DEC35A9EE144}" srcOrd="4" destOrd="0" presId="urn:microsoft.com/office/officeart/2005/8/layout/target3"/>
    <dgm:cxn modelId="{7CDF8561-6E47-9842-8975-D5262897A0D5}" type="presParOf" srcId="{08EE0D6E-7088-46B6-A1E7-4898D152EC51}" destId="{287462CD-98BF-45D2-B01D-BA2CEB7B5787}" srcOrd="5" destOrd="0" presId="urn:microsoft.com/office/officeart/2005/8/layout/target3"/>
    <dgm:cxn modelId="{F8A434B4-DAF2-4143-8D49-2EE559C99508}" type="presParOf" srcId="{08EE0D6E-7088-46B6-A1E7-4898D152EC51}" destId="{F7EEBE4E-59F8-4D8F-8B90-927B9F94F470}" srcOrd="6" destOrd="0" presId="urn:microsoft.com/office/officeart/2005/8/layout/target3"/>
    <dgm:cxn modelId="{D052A89C-FDE0-4043-9914-214C67F3A3CF}" type="presParOf" srcId="{08EE0D6E-7088-46B6-A1E7-4898D152EC51}" destId="{A0A00A66-AF3A-4AA5-B9FA-0CA51D3B1592}" srcOrd="7" destOrd="0" presId="urn:microsoft.com/office/officeart/2005/8/layout/target3"/>
    <dgm:cxn modelId="{436959F8-AA3A-8948-AEB7-30907B4DE402}" type="presParOf" srcId="{08EE0D6E-7088-46B6-A1E7-4898D152EC51}" destId="{548FA135-1654-49C4-A35C-B6BA328AC284}" srcOrd="8" destOrd="0" presId="urn:microsoft.com/office/officeart/2005/8/layout/target3"/>
    <dgm:cxn modelId="{8A340ABC-6176-A949-94B1-EEF46D41CDD1}" type="presParOf" srcId="{08EE0D6E-7088-46B6-A1E7-4898D152EC51}" destId="{385E86A4-2EBE-42C3-A4B0-77876FCD95E7}" srcOrd="9" destOrd="0" presId="urn:microsoft.com/office/officeart/2005/8/layout/target3"/>
    <dgm:cxn modelId="{9AAC0100-D25A-F249-98EF-03F92849864E}" type="presParOf" srcId="{08EE0D6E-7088-46B6-A1E7-4898D152EC51}" destId="{D5078900-5CB9-4D47-9AD7-9165F2CC2141}" srcOrd="10" destOrd="0" presId="urn:microsoft.com/office/officeart/2005/8/layout/target3"/>
    <dgm:cxn modelId="{05954AB5-7E7E-7A4C-BB5F-9584B01C6292}" type="presParOf" srcId="{08EE0D6E-7088-46B6-A1E7-4898D152EC51}" destId="{4BEFFF52-2953-43B2-9603-4054C8025B29}" srcOrd="11" destOrd="0" presId="urn:microsoft.com/office/officeart/2005/8/layout/target3"/>
    <dgm:cxn modelId="{6D468EA9-98EF-0E43-8632-2D103F112FDB}" type="presParOf" srcId="{08EE0D6E-7088-46B6-A1E7-4898D152EC51}" destId="{C10E1C1A-1C69-4E15-B566-8B597200C0F8}" srcOrd="12" destOrd="0" presId="urn:microsoft.com/office/officeart/2005/8/layout/target3"/>
    <dgm:cxn modelId="{BA76084B-4B29-334B-9D7D-FFE1974EB7A5}" type="presParOf" srcId="{08EE0D6E-7088-46B6-A1E7-4898D152EC51}" destId="{501EBC27-3C7C-4BDD-8835-7A223F133B02}" srcOrd="13" destOrd="0" presId="urn:microsoft.com/office/officeart/2005/8/layout/target3"/>
    <dgm:cxn modelId="{9A387B74-F47F-E14C-AEA4-FB6156418B91}" type="presParOf" srcId="{08EE0D6E-7088-46B6-A1E7-4898D152EC51}" destId="{2D0FBFAE-A8C8-4DF5-8312-31F8F2808F45}" srcOrd="14"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E377F02-8FE4-409A-BAC4-FA522A0B665D}" type="doc">
      <dgm:prSet loTypeId="urn:microsoft.com/office/officeart/2005/8/layout/venn3" loCatId="relationship" qsTypeId="urn:microsoft.com/office/officeart/2005/8/quickstyle/simple1" qsCatId="simple" csTypeId="urn:microsoft.com/office/officeart/2005/8/colors/accent1_2" csCatId="accent1" phldr="1"/>
      <dgm:spPr/>
    </dgm:pt>
    <dgm:pt modelId="{7EB2A341-0065-4D14-AB7A-7868EC0973E1}">
      <dgm:prSet phldrT="[Text]" custT="1"/>
      <dgm:spPr/>
      <dgm:t>
        <a:bodyPr/>
        <a:lstStyle/>
        <a:p>
          <a:r>
            <a:rPr lang="en-US" sz="1800" dirty="0"/>
            <a:t>ALL participants complete C2C</a:t>
          </a:r>
        </a:p>
      </dgm:t>
    </dgm:pt>
    <dgm:pt modelId="{AC85CEF8-9A0C-4B98-8B65-68748D93AEB9}" type="parTrans" cxnId="{DDE3EE17-094B-4D37-9A43-615DC89E2071}">
      <dgm:prSet/>
      <dgm:spPr/>
      <dgm:t>
        <a:bodyPr/>
        <a:lstStyle/>
        <a:p>
          <a:endParaRPr lang="en-US"/>
        </a:p>
      </dgm:t>
    </dgm:pt>
    <dgm:pt modelId="{FE9C8BE3-E067-459D-9A2C-5512B8887BAC}" type="sibTrans" cxnId="{DDE3EE17-094B-4D37-9A43-615DC89E2071}">
      <dgm:prSet/>
      <dgm:spPr/>
      <dgm:t>
        <a:bodyPr/>
        <a:lstStyle/>
        <a:p>
          <a:endParaRPr lang="en-US"/>
        </a:p>
      </dgm:t>
    </dgm:pt>
    <dgm:pt modelId="{367B34BA-1EB0-449B-B1B1-28002B208C07}">
      <dgm:prSet phldrT="[Text]" custT="1"/>
      <dgm:spPr/>
      <dgm:t>
        <a:bodyPr/>
        <a:lstStyle/>
        <a:p>
          <a:r>
            <a:rPr lang="en-US" sz="2100" b="1" dirty="0"/>
            <a:t>85</a:t>
          </a:r>
          <a:r>
            <a:rPr lang="en-US" sz="2100" dirty="0"/>
            <a:t>% will continue implementing change</a:t>
          </a:r>
        </a:p>
      </dgm:t>
    </dgm:pt>
    <dgm:pt modelId="{7D7C0331-C5D7-4E7B-A3B2-7EC4295A0933}" type="parTrans" cxnId="{5EAE40F2-0D4F-478D-A9A0-E2043AAF827C}">
      <dgm:prSet/>
      <dgm:spPr/>
      <dgm:t>
        <a:bodyPr/>
        <a:lstStyle/>
        <a:p>
          <a:endParaRPr lang="en-US"/>
        </a:p>
      </dgm:t>
    </dgm:pt>
    <dgm:pt modelId="{D6250EBF-B6C4-49E4-9DCC-F2260739BCE0}" type="sibTrans" cxnId="{5EAE40F2-0D4F-478D-A9A0-E2043AAF827C}">
      <dgm:prSet/>
      <dgm:spPr/>
      <dgm:t>
        <a:bodyPr/>
        <a:lstStyle/>
        <a:p>
          <a:endParaRPr lang="en-US"/>
        </a:p>
      </dgm:t>
    </dgm:pt>
    <dgm:pt modelId="{9C0F030A-B3D2-40E8-B24E-D7FD45F72BB2}">
      <dgm:prSet phldrT="[Text]" custT="1"/>
      <dgm:spPr/>
      <dgm:t>
        <a:bodyPr/>
        <a:lstStyle/>
        <a:p>
          <a:pPr algn="r">
            <a:lnSpc>
              <a:spcPct val="100000"/>
            </a:lnSpc>
            <a:spcAft>
              <a:spcPts val="1800"/>
            </a:spcAft>
          </a:pPr>
          <a:r>
            <a:rPr lang="en-US" sz="2400" dirty="0"/>
            <a:t>“</a:t>
          </a:r>
          <a:r>
            <a:rPr lang="en-US" sz="2400" dirty="0">
              <a:latin typeface="Arial Narrow" panose="020B0606020202030204" pitchFamily="34" charset="0"/>
            </a:rPr>
            <a:t>one of the best things to ever happen to me</a:t>
          </a:r>
          <a:r>
            <a:rPr lang="en-US" sz="2400" dirty="0"/>
            <a:t>” “</a:t>
          </a:r>
          <a:r>
            <a:rPr lang="en-US" sz="2400" dirty="0">
              <a:latin typeface="Aharoni" panose="02010803020104030203" pitchFamily="2" charset="-79"/>
              <a:cs typeface="Aharoni" panose="02010803020104030203" pitchFamily="2" charset="-79"/>
            </a:rPr>
            <a:t>empowering</a:t>
          </a:r>
          <a:r>
            <a:rPr lang="en-US" sz="2400" dirty="0"/>
            <a:t>” “</a:t>
          </a:r>
          <a:r>
            <a:rPr lang="en-US" sz="2400" i="1" dirty="0">
              <a:latin typeface="Bell MT" panose="02020503060305020303" pitchFamily="18" charset="0"/>
            </a:rPr>
            <a:t>more positive and fun shift</a:t>
          </a:r>
          <a:r>
            <a:rPr lang="en-US" sz="2400" dirty="0"/>
            <a:t>” </a:t>
          </a:r>
        </a:p>
      </dgm:t>
    </dgm:pt>
    <dgm:pt modelId="{3B3C3E9B-5B2D-459D-9977-7C010A430407}" type="parTrans" cxnId="{C37FA2B2-4E26-4EA1-9C5F-B392343A5EE5}">
      <dgm:prSet/>
      <dgm:spPr/>
      <dgm:t>
        <a:bodyPr/>
        <a:lstStyle/>
        <a:p>
          <a:endParaRPr lang="en-US"/>
        </a:p>
      </dgm:t>
    </dgm:pt>
    <dgm:pt modelId="{D5060D6F-CB9C-4E88-B2C6-0186A90C1A3D}" type="sibTrans" cxnId="{C37FA2B2-4E26-4EA1-9C5F-B392343A5EE5}">
      <dgm:prSet/>
      <dgm:spPr/>
      <dgm:t>
        <a:bodyPr/>
        <a:lstStyle/>
        <a:p>
          <a:endParaRPr lang="en-US"/>
        </a:p>
      </dgm:t>
    </dgm:pt>
    <dgm:pt modelId="{B9438C39-657E-43A7-9903-2BE0079EFFA5}">
      <dgm:prSet phldrT="[Text]" custT="1"/>
      <dgm:spPr/>
      <dgm:t>
        <a:bodyPr/>
        <a:lstStyle/>
        <a:p>
          <a:r>
            <a:rPr lang="en-US" sz="2100" b="1" dirty="0"/>
            <a:t>83</a:t>
          </a:r>
          <a:r>
            <a:rPr lang="en-US" sz="2100" dirty="0"/>
            <a:t>% are completely or partially successful with change</a:t>
          </a:r>
        </a:p>
      </dgm:t>
    </dgm:pt>
    <dgm:pt modelId="{5CFDE651-7865-477E-B04E-6916540E73A9}" type="parTrans" cxnId="{75B4047B-76FA-47EE-953D-6625682339CE}">
      <dgm:prSet/>
      <dgm:spPr/>
      <dgm:t>
        <a:bodyPr/>
        <a:lstStyle/>
        <a:p>
          <a:endParaRPr lang="en-US"/>
        </a:p>
      </dgm:t>
    </dgm:pt>
    <dgm:pt modelId="{C3569F72-20F0-42FA-8889-B93857095EBA}" type="sibTrans" cxnId="{75B4047B-76FA-47EE-953D-6625682339CE}">
      <dgm:prSet/>
      <dgm:spPr/>
      <dgm:t>
        <a:bodyPr/>
        <a:lstStyle/>
        <a:p>
          <a:endParaRPr lang="en-US"/>
        </a:p>
      </dgm:t>
    </dgm:pt>
    <dgm:pt modelId="{F133793A-A2E2-4D2A-BCA1-F534D21408D1}" type="pres">
      <dgm:prSet presAssocID="{EE377F02-8FE4-409A-BAC4-FA522A0B665D}" presName="Name0" presStyleCnt="0">
        <dgm:presLayoutVars>
          <dgm:dir/>
          <dgm:resizeHandles val="exact"/>
        </dgm:presLayoutVars>
      </dgm:prSet>
      <dgm:spPr/>
    </dgm:pt>
    <dgm:pt modelId="{8689EA30-48A6-4E9B-8B1B-994B8E5DC659}" type="pres">
      <dgm:prSet presAssocID="{7EB2A341-0065-4D14-AB7A-7868EC0973E1}" presName="Name5" presStyleLbl="vennNode1" presStyleIdx="0" presStyleCnt="4" custScaleX="52012" custScaleY="50742" custLinFactNeighborX="-206" custLinFactNeighborY="-32529">
        <dgm:presLayoutVars>
          <dgm:bulletEnabled val="1"/>
        </dgm:presLayoutVars>
      </dgm:prSet>
      <dgm:spPr/>
    </dgm:pt>
    <dgm:pt modelId="{ABDE3F49-C65C-4EA5-A6CA-480F7CF6E7E8}" type="pres">
      <dgm:prSet presAssocID="{FE9C8BE3-E067-459D-9A2C-5512B8887BAC}" presName="space" presStyleCnt="0"/>
      <dgm:spPr/>
    </dgm:pt>
    <dgm:pt modelId="{F41A86AA-15F3-457F-8788-9A557F847ACF}" type="pres">
      <dgm:prSet presAssocID="{B9438C39-657E-43A7-9903-2BE0079EFFA5}" presName="Name5" presStyleLbl="vennNode1" presStyleIdx="1" presStyleCnt="4" custScaleX="72271" custScaleY="73712">
        <dgm:presLayoutVars>
          <dgm:bulletEnabled val="1"/>
        </dgm:presLayoutVars>
      </dgm:prSet>
      <dgm:spPr/>
    </dgm:pt>
    <dgm:pt modelId="{3F8F1D06-781D-4F2B-A305-3A40516A6B13}" type="pres">
      <dgm:prSet presAssocID="{C3569F72-20F0-42FA-8889-B93857095EBA}" presName="space" presStyleCnt="0"/>
      <dgm:spPr/>
    </dgm:pt>
    <dgm:pt modelId="{65271403-31D2-4BDC-BE33-2C8A6E501BC3}" type="pres">
      <dgm:prSet presAssocID="{367B34BA-1EB0-449B-B1B1-28002B208C07}" presName="Name5" presStyleLbl="vennNode1" presStyleIdx="2" presStyleCnt="4" custScaleX="68362" custScaleY="65897" custLinFactNeighborX="-10834" custLinFactNeighborY="21665">
        <dgm:presLayoutVars>
          <dgm:bulletEnabled val="1"/>
        </dgm:presLayoutVars>
      </dgm:prSet>
      <dgm:spPr/>
    </dgm:pt>
    <dgm:pt modelId="{88B620EC-20EC-4383-99BE-2A413118D947}" type="pres">
      <dgm:prSet presAssocID="{D6250EBF-B6C4-49E4-9DCC-F2260739BCE0}" presName="space" presStyleCnt="0"/>
      <dgm:spPr/>
    </dgm:pt>
    <dgm:pt modelId="{4B79F409-69E7-47DB-B18C-E10045C4DF6D}" type="pres">
      <dgm:prSet presAssocID="{9C0F030A-B3D2-40E8-B24E-D7FD45F72BB2}" presName="Name5" presStyleLbl="vennNode1" presStyleIdx="3" presStyleCnt="4">
        <dgm:presLayoutVars>
          <dgm:bulletEnabled val="1"/>
        </dgm:presLayoutVars>
      </dgm:prSet>
      <dgm:spPr/>
    </dgm:pt>
  </dgm:ptLst>
  <dgm:cxnLst>
    <dgm:cxn modelId="{856DA405-A255-1A41-BD49-488017B79AFD}" type="presOf" srcId="{B9438C39-657E-43A7-9903-2BE0079EFFA5}" destId="{F41A86AA-15F3-457F-8788-9A557F847ACF}" srcOrd="0" destOrd="0" presId="urn:microsoft.com/office/officeart/2005/8/layout/venn3"/>
    <dgm:cxn modelId="{DDE3EE17-094B-4D37-9A43-615DC89E2071}" srcId="{EE377F02-8FE4-409A-BAC4-FA522A0B665D}" destId="{7EB2A341-0065-4D14-AB7A-7868EC0973E1}" srcOrd="0" destOrd="0" parTransId="{AC85CEF8-9A0C-4B98-8B65-68748D93AEB9}" sibTransId="{FE9C8BE3-E067-459D-9A2C-5512B8887BAC}"/>
    <dgm:cxn modelId="{75B4047B-76FA-47EE-953D-6625682339CE}" srcId="{EE377F02-8FE4-409A-BAC4-FA522A0B665D}" destId="{B9438C39-657E-43A7-9903-2BE0079EFFA5}" srcOrd="1" destOrd="0" parTransId="{5CFDE651-7865-477E-B04E-6916540E73A9}" sibTransId="{C3569F72-20F0-42FA-8889-B93857095EBA}"/>
    <dgm:cxn modelId="{29F3F28F-31B3-3546-A9FC-34E0FF496577}" type="presOf" srcId="{9C0F030A-B3D2-40E8-B24E-D7FD45F72BB2}" destId="{4B79F409-69E7-47DB-B18C-E10045C4DF6D}" srcOrd="0" destOrd="0" presId="urn:microsoft.com/office/officeart/2005/8/layout/venn3"/>
    <dgm:cxn modelId="{5C32D49F-1117-E94A-8BE7-DBC507E37061}" type="presOf" srcId="{7EB2A341-0065-4D14-AB7A-7868EC0973E1}" destId="{8689EA30-48A6-4E9B-8B1B-994B8E5DC659}" srcOrd="0" destOrd="0" presId="urn:microsoft.com/office/officeart/2005/8/layout/venn3"/>
    <dgm:cxn modelId="{FCAEB0B1-2DED-9949-A742-FC9C7C6E9F46}" type="presOf" srcId="{EE377F02-8FE4-409A-BAC4-FA522A0B665D}" destId="{F133793A-A2E2-4D2A-BCA1-F534D21408D1}" srcOrd="0" destOrd="0" presId="urn:microsoft.com/office/officeart/2005/8/layout/venn3"/>
    <dgm:cxn modelId="{C37FA2B2-4E26-4EA1-9C5F-B392343A5EE5}" srcId="{EE377F02-8FE4-409A-BAC4-FA522A0B665D}" destId="{9C0F030A-B3D2-40E8-B24E-D7FD45F72BB2}" srcOrd="3" destOrd="0" parTransId="{3B3C3E9B-5B2D-459D-9977-7C010A430407}" sibTransId="{D5060D6F-CB9C-4E88-B2C6-0186A90C1A3D}"/>
    <dgm:cxn modelId="{3C5B4EC0-B947-F345-98E4-78FFCB304470}" type="presOf" srcId="{367B34BA-1EB0-449B-B1B1-28002B208C07}" destId="{65271403-31D2-4BDC-BE33-2C8A6E501BC3}" srcOrd="0" destOrd="0" presId="urn:microsoft.com/office/officeart/2005/8/layout/venn3"/>
    <dgm:cxn modelId="{5EAE40F2-0D4F-478D-A9A0-E2043AAF827C}" srcId="{EE377F02-8FE4-409A-BAC4-FA522A0B665D}" destId="{367B34BA-1EB0-449B-B1B1-28002B208C07}" srcOrd="2" destOrd="0" parTransId="{7D7C0331-C5D7-4E7B-A3B2-7EC4295A0933}" sibTransId="{D6250EBF-B6C4-49E4-9DCC-F2260739BCE0}"/>
    <dgm:cxn modelId="{4A2362BB-8AAE-424D-8A9D-2CFC5916D44F}" type="presParOf" srcId="{F133793A-A2E2-4D2A-BCA1-F534D21408D1}" destId="{8689EA30-48A6-4E9B-8B1B-994B8E5DC659}" srcOrd="0" destOrd="0" presId="urn:microsoft.com/office/officeart/2005/8/layout/venn3"/>
    <dgm:cxn modelId="{04A1E4E2-FDBC-6044-95BB-BB473D9A39B8}" type="presParOf" srcId="{F133793A-A2E2-4D2A-BCA1-F534D21408D1}" destId="{ABDE3F49-C65C-4EA5-A6CA-480F7CF6E7E8}" srcOrd="1" destOrd="0" presId="urn:microsoft.com/office/officeart/2005/8/layout/venn3"/>
    <dgm:cxn modelId="{4756A4BA-EE42-C64F-8258-5E9B3840813B}" type="presParOf" srcId="{F133793A-A2E2-4D2A-BCA1-F534D21408D1}" destId="{F41A86AA-15F3-457F-8788-9A557F847ACF}" srcOrd="2" destOrd="0" presId="urn:microsoft.com/office/officeart/2005/8/layout/venn3"/>
    <dgm:cxn modelId="{DE9C251B-5A96-DC41-897B-534B2C572954}" type="presParOf" srcId="{F133793A-A2E2-4D2A-BCA1-F534D21408D1}" destId="{3F8F1D06-781D-4F2B-A305-3A40516A6B13}" srcOrd="3" destOrd="0" presId="urn:microsoft.com/office/officeart/2005/8/layout/venn3"/>
    <dgm:cxn modelId="{5C8A7EC7-D3EC-4948-A646-AF4BC6195252}" type="presParOf" srcId="{F133793A-A2E2-4D2A-BCA1-F534D21408D1}" destId="{65271403-31D2-4BDC-BE33-2C8A6E501BC3}" srcOrd="4" destOrd="0" presId="urn:microsoft.com/office/officeart/2005/8/layout/venn3"/>
    <dgm:cxn modelId="{A6E88215-1E8E-3244-85D1-6D1A0406431F}" type="presParOf" srcId="{F133793A-A2E2-4D2A-BCA1-F534D21408D1}" destId="{88B620EC-20EC-4383-99BE-2A413118D947}" srcOrd="5" destOrd="0" presId="urn:microsoft.com/office/officeart/2005/8/layout/venn3"/>
    <dgm:cxn modelId="{B8F5992B-F25F-4C48-9813-0C5281A89D2C}" type="presParOf" srcId="{F133793A-A2E2-4D2A-BCA1-F534D21408D1}" destId="{4B79F409-69E7-47DB-B18C-E10045C4DF6D}" srcOrd="6"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D1B3757-0505-4F6C-B5A8-6296CFB7F0AC}" type="doc">
      <dgm:prSet loTypeId="urn:microsoft.com/office/officeart/2005/8/layout/balance1" loCatId="relationship" qsTypeId="urn:microsoft.com/office/officeart/2005/8/quickstyle/simple1" qsCatId="simple" csTypeId="urn:microsoft.com/office/officeart/2005/8/colors/accent1_4" csCatId="accent1" phldr="1"/>
      <dgm:spPr/>
      <dgm:t>
        <a:bodyPr/>
        <a:lstStyle/>
        <a:p>
          <a:endParaRPr lang="en-US"/>
        </a:p>
      </dgm:t>
    </dgm:pt>
    <dgm:pt modelId="{541675D1-4978-485D-AA36-665BD50BB92C}">
      <dgm:prSet phldrT="[Text]" custT="1"/>
      <dgm:spPr/>
      <dgm:t>
        <a:bodyPr/>
        <a:lstStyle/>
        <a:p>
          <a:pPr algn="ctr"/>
          <a:r>
            <a:rPr lang="en-US" sz="2000" dirty="0">
              <a:latin typeface="Arial Narrow" panose="020B0606020202030204" pitchFamily="34" charset="0"/>
            </a:rPr>
            <a:t>It won't be simple...</a:t>
          </a:r>
        </a:p>
      </dgm:t>
    </dgm:pt>
    <dgm:pt modelId="{A209BCA4-00A5-436D-A438-40C1C92AF8E2}" type="parTrans" cxnId="{CAA8A671-58C0-46F4-BEFC-6038C29C89BA}">
      <dgm:prSet/>
      <dgm:spPr/>
      <dgm:t>
        <a:bodyPr/>
        <a:lstStyle/>
        <a:p>
          <a:pPr algn="ctr"/>
          <a:endParaRPr lang="en-US"/>
        </a:p>
      </dgm:t>
    </dgm:pt>
    <dgm:pt modelId="{5C594848-0702-4E33-89CF-5CD1E317A03A}" type="sibTrans" cxnId="{CAA8A671-58C0-46F4-BEFC-6038C29C89BA}">
      <dgm:prSet/>
      <dgm:spPr/>
      <dgm:t>
        <a:bodyPr/>
        <a:lstStyle/>
        <a:p>
          <a:pPr algn="ctr"/>
          <a:endParaRPr lang="en-US"/>
        </a:p>
      </dgm:t>
    </dgm:pt>
    <dgm:pt modelId="{69A06023-6877-4191-B513-C10C49027064}">
      <dgm:prSet phldrT="[Text]" custT="1"/>
      <dgm:spPr>
        <a:solidFill>
          <a:schemeClr val="accent1"/>
        </a:solidFill>
      </dgm:spPr>
      <dgm:t>
        <a:bodyPr/>
        <a:lstStyle/>
        <a:p>
          <a:pPr algn="ctr"/>
          <a:r>
            <a:rPr lang="en-US" sz="1800" dirty="0"/>
            <a:t>Participants agree (3.87), but to a lesser extent, that the TIS principles will be easy to apply</a:t>
          </a:r>
        </a:p>
      </dgm:t>
    </dgm:pt>
    <dgm:pt modelId="{ED6FFC6B-154D-45CE-88E7-2FFBEC0E0BE3}" type="parTrans" cxnId="{9AB48C32-C85D-410B-B866-3E7BCEA713C9}">
      <dgm:prSet/>
      <dgm:spPr/>
      <dgm:t>
        <a:bodyPr/>
        <a:lstStyle/>
        <a:p>
          <a:pPr algn="ctr"/>
          <a:endParaRPr lang="en-US"/>
        </a:p>
      </dgm:t>
    </dgm:pt>
    <dgm:pt modelId="{54E21012-E494-4825-B573-A647E7D36A90}" type="sibTrans" cxnId="{9AB48C32-C85D-410B-B866-3E7BCEA713C9}">
      <dgm:prSet/>
      <dgm:spPr/>
      <dgm:t>
        <a:bodyPr/>
        <a:lstStyle/>
        <a:p>
          <a:pPr algn="ctr"/>
          <a:endParaRPr lang="en-US"/>
        </a:p>
      </dgm:t>
    </dgm:pt>
    <dgm:pt modelId="{87E89B7B-0FA3-4137-9942-B51E3285AE37}">
      <dgm:prSet phldrT="[Text]" custT="1"/>
      <dgm:spPr/>
      <dgm:t>
        <a:bodyPr/>
        <a:lstStyle/>
        <a:p>
          <a:pPr algn="ctr"/>
          <a:r>
            <a:rPr lang="en-US" sz="1800" dirty="0"/>
            <a:t>Participants are unsure (2.54) if the initiative will be abandoned or poorly Implemented. </a:t>
          </a:r>
        </a:p>
      </dgm:t>
    </dgm:pt>
    <dgm:pt modelId="{27AF76E1-A26E-4689-97C2-45F43430F2E5}" type="parTrans" cxnId="{AD999B8B-5468-42CE-B2B5-3C8FFD1A94A9}">
      <dgm:prSet/>
      <dgm:spPr/>
      <dgm:t>
        <a:bodyPr/>
        <a:lstStyle/>
        <a:p>
          <a:pPr algn="ctr"/>
          <a:endParaRPr lang="en-US"/>
        </a:p>
      </dgm:t>
    </dgm:pt>
    <dgm:pt modelId="{A49605C5-EE5B-4B9F-890D-E218DF14210A}" type="sibTrans" cxnId="{AD999B8B-5468-42CE-B2B5-3C8FFD1A94A9}">
      <dgm:prSet/>
      <dgm:spPr/>
      <dgm:t>
        <a:bodyPr/>
        <a:lstStyle/>
        <a:p>
          <a:pPr algn="ctr"/>
          <a:endParaRPr lang="en-US"/>
        </a:p>
      </dgm:t>
    </dgm:pt>
    <dgm:pt modelId="{73545A25-1FA7-43C3-A80D-5EA52EA18404}">
      <dgm:prSet phldrT="[Text]" custT="1"/>
      <dgm:spPr/>
      <dgm:t>
        <a:bodyPr/>
        <a:lstStyle/>
        <a:p>
          <a:pPr algn="ctr"/>
          <a:r>
            <a:rPr lang="en-US" sz="2000" dirty="0">
              <a:latin typeface="Arial Narrow" panose="020B0606020202030204" pitchFamily="34" charset="0"/>
            </a:rPr>
            <a:t>...but I want to help our system</a:t>
          </a:r>
        </a:p>
      </dgm:t>
    </dgm:pt>
    <dgm:pt modelId="{CEB5D4B0-06AA-43FE-AC85-65532A27A9F0}" type="parTrans" cxnId="{85B47BD4-9B68-4ECA-BD23-C567255B8998}">
      <dgm:prSet/>
      <dgm:spPr/>
      <dgm:t>
        <a:bodyPr/>
        <a:lstStyle/>
        <a:p>
          <a:pPr algn="ctr"/>
          <a:endParaRPr lang="en-US"/>
        </a:p>
      </dgm:t>
    </dgm:pt>
    <dgm:pt modelId="{C9833B81-1869-4BAC-9F87-F4A1056F795B}" type="sibTrans" cxnId="{85B47BD4-9B68-4ECA-BD23-C567255B8998}">
      <dgm:prSet/>
      <dgm:spPr/>
      <dgm:t>
        <a:bodyPr/>
        <a:lstStyle/>
        <a:p>
          <a:pPr algn="ctr"/>
          <a:endParaRPr lang="en-US"/>
        </a:p>
      </dgm:t>
    </dgm:pt>
    <dgm:pt modelId="{A9765BE5-BB4B-49B2-B79B-566F635C7A86}">
      <dgm:prSet phldrT="[Text]" custT="1"/>
      <dgm:spPr/>
      <dgm:t>
        <a:bodyPr/>
        <a:lstStyle/>
        <a:p>
          <a:pPr algn="ctr"/>
          <a:r>
            <a:rPr lang="en-US" sz="1800" dirty="0"/>
            <a:t>Participants strongly agree (4.59) that the initiative will improve their life.</a:t>
          </a:r>
        </a:p>
      </dgm:t>
    </dgm:pt>
    <dgm:pt modelId="{1C9F19EB-4E16-442A-B12C-BE3720374C56}" type="parTrans" cxnId="{9C0C368E-010D-4105-ACB2-FFEBD80DEEA6}">
      <dgm:prSet/>
      <dgm:spPr/>
      <dgm:t>
        <a:bodyPr/>
        <a:lstStyle/>
        <a:p>
          <a:pPr algn="ctr"/>
          <a:endParaRPr lang="en-US"/>
        </a:p>
      </dgm:t>
    </dgm:pt>
    <dgm:pt modelId="{E3CFBB77-1D6A-4771-B223-BADEDF574705}" type="sibTrans" cxnId="{9C0C368E-010D-4105-ACB2-FFEBD80DEEA6}">
      <dgm:prSet/>
      <dgm:spPr/>
      <dgm:t>
        <a:bodyPr/>
        <a:lstStyle/>
        <a:p>
          <a:pPr algn="ctr"/>
          <a:endParaRPr lang="en-US"/>
        </a:p>
      </dgm:t>
    </dgm:pt>
    <dgm:pt modelId="{6C56FC4B-11CD-4E87-8B2B-7CC40F11EEF0}">
      <dgm:prSet phldrT="[Text]" custT="1"/>
      <dgm:spPr/>
      <dgm:t>
        <a:bodyPr/>
        <a:lstStyle/>
        <a:p>
          <a:pPr algn="ctr"/>
          <a:r>
            <a:rPr lang="en-US" sz="1800" dirty="0"/>
            <a:t>Participants agree (4.32) that they want to help our system be trauma informed. </a:t>
          </a:r>
        </a:p>
      </dgm:t>
    </dgm:pt>
    <dgm:pt modelId="{DBED3A6D-1AAF-4B5D-AC5E-5F776A4526E1}" type="parTrans" cxnId="{842B98CF-1C19-44E6-AA2B-4D955EC08E40}">
      <dgm:prSet/>
      <dgm:spPr/>
      <dgm:t>
        <a:bodyPr/>
        <a:lstStyle/>
        <a:p>
          <a:pPr algn="ctr"/>
          <a:endParaRPr lang="en-US"/>
        </a:p>
      </dgm:t>
    </dgm:pt>
    <dgm:pt modelId="{7139F2ED-FAEF-47C1-808B-D28783AF97C5}" type="sibTrans" cxnId="{842B98CF-1C19-44E6-AA2B-4D955EC08E40}">
      <dgm:prSet/>
      <dgm:spPr/>
      <dgm:t>
        <a:bodyPr/>
        <a:lstStyle/>
        <a:p>
          <a:pPr algn="ctr"/>
          <a:endParaRPr lang="en-US"/>
        </a:p>
      </dgm:t>
    </dgm:pt>
    <dgm:pt modelId="{9D12776C-ED90-48B3-982B-C8D4282E969C}">
      <dgm:prSet custT="1"/>
      <dgm:spPr/>
      <dgm:t>
        <a:bodyPr/>
        <a:lstStyle/>
        <a:p>
          <a:pPr algn="ctr"/>
          <a:r>
            <a:rPr lang="en-US" sz="1800" dirty="0"/>
            <a:t>Participants disagree (2.5) that SFDPH is already trauma informed.</a:t>
          </a:r>
        </a:p>
      </dgm:t>
    </dgm:pt>
    <dgm:pt modelId="{2D133AA1-4A07-447B-B73F-F882D4A79631}" type="parTrans" cxnId="{9D7BF24E-2C73-4A4B-9799-98781293FFD7}">
      <dgm:prSet/>
      <dgm:spPr/>
      <dgm:t>
        <a:bodyPr/>
        <a:lstStyle/>
        <a:p>
          <a:pPr algn="ctr"/>
          <a:endParaRPr lang="en-US"/>
        </a:p>
      </dgm:t>
    </dgm:pt>
    <dgm:pt modelId="{6B35894B-F6FD-457A-A144-D408FBD79DFA}" type="sibTrans" cxnId="{9D7BF24E-2C73-4A4B-9799-98781293FFD7}">
      <dgm:prSet/>
      <dgm:spPr/>
      <dgm:t>
        <a:bodyPr/>
        <a:lstStyle/>
        <a:p>
          <a:pPr algn="ctr"/>
          <a:endParaRPr lang="en-US"/>
        </a:p>
      </dgm:t>
    </dgm:pt>
    <dgm:pt modelId="{7D2A7E36-4BED-4939-9EE1-54C801B49BEE}">
      <dgm:prSet custT="1"/>
      <dgm:spPr/>
      <dgm:t>
        <a:bodyPr/>
        <a:lstStyle/>
        <a:p>
          <a:pPr algn="ctr">
            <a:spcAft>
              <a:spcPts val="0"/>
            </a:spcAft>
          </a:pPr>
          <a:r>
            <a:rPr lang="en-US" sz="1800" dirty="0"/>
            <a:t>Participants strongly agree (4.62) that it is important for everyone to be trauma informed.</a:t>
          </a:r>
        </a:p>
      </dgm:t>
    </dgm:pt>
    <dgm:pt modelId="{40C7D2E9-40FA-4A47-BE57-DA599654F521}" type="parTrans" cxnId="{0004B0FC-F7C0-413E-A662-9266C16B6E06}">
      <dgm:prSet/>
      <dgm:spPr/>
      <dgm:t>
        <a:bodyPr/>
        <a:lstStyle/>
        <a:p>
          <a:pPr algn="ctr"/>
          <a:endParaRPr lang="en-US"/>
        </a:p>
      </dgm:t>
    </dgm:pt>
    <dgm:pt modelId="{685FCC9E-961A-46BE-888A-73FF17017A2A}" type="sibTrans" cxnId="{0004B0FC-F7C0-413E-A662-9266C16B6E06}">
      <dgm:prSet/>
      <dgm:spPr/>
      <dgm:t>
        <a:bodyPr/>
        <a:lstStyle/>
        <a:p>
          <a:pPr algn="ctr"/>
          <a:endParaRPr lang="en-US"/>
        </a:p>
      </dgm:t>
    </dgm:pt>
    <dgm:pt modelId="{F356FF6A-32E7-4E0E-A05C-C6E0EAA6D683}" type="pres">
      <dgm:prSet presAssocID="{1D1B3757-0505-4F6C-B5A8-6296CFB7F0AC}" presName="outerComposite" presStyleCnt="0">
        <dgm:presLayoutVars>
          <dgm:chMax val="2"/>
          <dgm:animLvl val="lvl"/>
          <dgm:resizeHandles val="exact"/>
        </dgm:presLayoutVars>
      </dgm:prSet>
      <dgm:spPr/>
    </dgm:pt>
    <dgm:pt modelId="{7444CD81-2C12-451C-98E3-ADFEBC8367FD}" type="pres">
      <dgm:prSet presAssocID="{1D1B3757-0505-4F6C-B5A8-6296CFB7F0AC}" presName="dummyMaxCanvas" presStyleCnt="0"/>
      <dgm:spPr/>
    </dgm:pt>
    <dgm:pt modelId="{1A6A7765-D07E-4198-98A4-15DCF07BBF06}" type="pres">
      <dgm:prSet presAssocID="{1D1B3757-0505-4F6C-B5A8-6296CFB7F0AC}" presName="parentComposite" presStyleCnt="0"/>
      <dgm:spPr/>
    </dgm:pt>
    <dgm:pt modelId="{A08FE931-2E82-42E1-9B1C-9DFF87CA2732}" type="pres">
      <dgm:prSet presAssocID="{1D1B3757-0505-4F6C-B5A8-6296CFB7F0AC}" presName="parent1" presStyleLbl="alignAccFollowNode1" presStyleIdx="0" presStyleCnt="4" custScaleX="141454" custScaleY="40435" custLinFactNeighborX="21225" custLinFactNeighborY="-14699">
        <dgm:presLayoutVars>
          <dgm:chMax val="4"/>
        </dgm:presLayoutVars>
      </dgm:prSet>
      <dgm:spPr/>
    </dgm:pt>
    <dgm:pt modelId="{5DD7B318-4E79-4D23-9FE2-00AD9672AA32}" type="pres">
      <dgm:prSet presAssocID="{1D1B3757-0505-4F6C-B5A8-6296CFB7F0AC}" presName="parent2" presStyleLbl="alignAccFollowNode1" presStyleIdx="1" presStyleCnt="4" custScaleX="148903" custScaleY="46195" custLinFactNeighborX="34493" custLinFactNeighborY="14698">
        <dgm:presLayoutVars>
          <dgm:chMax val="4"/>
        </dgm:presLayoutVars>
      </dgm:prSet>
      <dgm:spPr/>
    </dgm:pt>
    <dgm:pt modelId="{5C54F9AE-66C9-4B49-A634-F5AB1401F0CA}" type="pres">
      <dgm:prSet presAssocID="{1D1B3757-0505-4F6C-B5A8-6296CFB7F0AC}" presName="childrenComposite" presStyleCnt="0"/>
      <dgm:spPr/>
    </dgm:pt>
    <dgm:pt modelId="{51F8B28C-1673-47B5-82F0-F8FF52927877}" type="pres">
      <dgm:prSet presAssocID="{1D1B3757-0505-4F6C-B5A8-6296CFB7F0AC}" presName="dummyMaxCanvas_ChildArea" presStyleCnt="0"/>
      <dgm:spPr/>
    </dgm:pt>
    <dgm:pt modelId="{48CF5A6E-7960-476D-887F-73BF8C70D3BD}" type="pres">
      <dgm:prSet presAssocID="{1D1B3757-0505-4F6C-B5A8-6296CFB7F0AC}" presName="fulcrum" presStyleLbl="alignAccFollowNode1" presStyleIdx="2" presStyleCnt="4" custFlipVert="1" custScaleX="52495" custScaleY="56862" custLinFactNeighborX="-22860" custLinFactNeighborY="21569"/>
      <dgm:spPr/>
    </dgm:pt>
    <dgm:pt modelId="{221A327C-2983-469A-B444-D4A54E72BA68}" type="pres">
      <dgm:prSet presAssocID="{1D1B3757-0505-4F6C-B5A8-6296CFB7F0AC}" presName="balance_33" presStyleLbl="alignAccFollowNode1" presStyleIdx="3" presStyleCnt="4" custAng="477941" custLinFactY="16537" custLinFactNeighborX="-2591" custLinFactNeighborY="100000">
        <dgm:presLayoutVars>
          <dgm:bulletEnabled val="1"/>
        </dgm:presLayoutVars>
      </dgm:prSet>
      <dgm:spPr/>
    </dgm:pt>
    <dgm:pt modelId="{18890FD3-370F-47BB-8B46-F5E74A7F8D87}" type="pres">
      <dgm:prSet presAssocID="{1D1B3757-0505-4F6C-B5A8-6296CFB7F0AC}" presName="right_33_1" presStyleLbl="node1" presStyleIdx="0" presStyleCnt="6" custAng="462939" custScaleX="128128" custScaleY="149140" custLinFactNeighborX="10425" custLinFactNeighborY="50364">
        <dgm:presLayoutVars>
          <dgm:bulletEnabled val="1"/>
        </dgm:presLayoutVars>
      </dgm:prSet>
      <dgm:spPr/>
    </dgm:pt>
    <dgm:pt modelId="{DE210167-749D-4180-AD0F-EC24B0AD20A0}" type="pres">
      <dgm:prSet presAssocID="{1D1B3757-0505-4F6C-B5A8-6296CFB7F0AC}" presName="right_33_2" presStyleLbl="node1" presStyleIdx="1" presStyleCnt="6" custAng="487918" custScaleX="110218" custScaleY="123245" custLinFactNeighborX="22088" custLinFactNeighborY="13879">
        <dgm:presLayoutVars>
          <dgm:bulletEnabled val="1"/>
        </dgm:presLayoutVars>
      </dgm:prSet>
      <dgm:spPr/>
    </dgm:pt>
    <dgm:pt modelId="{89C20EDB-B652-49F9-B146-0BBB1730B4BD}" type="pres">
      <dgm:prSet presAssocID="{1D1B3757-0505-4F6C-B5A8-6296CFB7F0AC}" presName="right_33_3" presStyleLbl="node1" presStyleIdx="2" presStyleCnt="6" custAng="479072" custScaleX="109551" custScaleY="117468" custLinFactNeighborX="29613" custLinFactNeighborY="-10368">
        <dgm:presLayoutVars>
          <dgm:bulletEnabled val="1"/>
        </dgm:presLayoutVars>
      </dgm:prSet>
      <dgm:spPr/>
    </dgm:pt>
    <dgm:pt modelId="{FF610207-9F28-46B5-B552-BD4CF14B9AF1}" type="pres">
      <dgm:prSet presAssocID="{1D1B3757-0505-4F6C-B5A8-6296CFB7F0AC}" presName="left_33_1" presStyleLbl="node1" presStyleIdx="3" presStyleCnt="6" custAng="453149" custScaleX="110192" custScaleY="130366" custLinFactNeighborX="26510" custLinFactNeighborY="7321">
        <dgm:presLayoutVars>
          <dgm:bulletEnabled val="1"/>
        </dgm:presLayoutVars>
      </dgm:prSet>
      <dgm:spPr/>
    </dgm:pt>
    <dgm:pt modelId="{9362DBA8-61CD-411A-A721-B55827ECC42A}" type="pres">
      <dgm:prSet presAssocID="{1D1B3757-0505-4F6C-B5A8-6296CFB7F0AC}" presName="left_33_2" presStyleLbl="node1" presStyleIdx="4" presStyleCnt="6" custAng="436074" custScaleX="118910" custScaleY="141854" custLinFactNeighborX="36492" custLinFactNeighborY="-22570">
        <dgm:presLayoutVars>
          <dgm:bulletEnabled val="1"/>
        </dgm:presLayoutVars>
      </dgm:prSet>
      <dgm:spPr/>
    </dgm:pt>
    <dgm:pt modelId="{7F575EB1-4593-4068-BC90-BBC0B1200A80}" type="pres">
      <dgm:prSet presAssocID="{1D1B3757-0505-4F6C-B5A8-6296CFB7F0AC}" presName="left_33_3" presStyleLbl="node1" presStyleIdx="5" presStyleCnt="6" custAng="450773" custScaleX="110400" custScaleY="123245" custLinFactNeighborX="40784" custLinFactNeighborY="-54290">
        <dgm:presLayoutVars>
          <dgm:bulletEnabled val="1"/>
        </dgm:presLayoutVars>
      </dgm:prSet>
      <dgm:spPr/>
    </dgm:pt>
  </dgm:ptLst>
  <dgm:cxnLst>
    <dgm:cxn modelId="{E66D0012-BAF4-AF4B-8F67-1A85B1428D01}" type="presOf" srcId="{A9765BE5-BB4B-49B2-B79B-566F635C7A86}" destId="{DE210167-749D-4180-AD0F-EC24B0AD20A0}" srcOrd="0" destOrd="0" presId="urn:microsoft.com/office/officeart/2005/8/layout/balance1"/>
    <dgm:cxn modelId="{1FDCE713-11E8-4C46-A3D3-2568126351DA}" type="presOf" srcId="{87E89B7B-0FA3-4137-9942-B51E3285AE37}" destId="{9362DBA8-61CD-411A-A721-B55827ECC42A}" srcOrd="0" destOrd="0" presId="urn:microsoft.com/office/officeart/2005/8/layout/balance1"/>
    <dgm:cxn modelId="{F41FDE30-9DFF-3C41-BC2B-C75586DB76FE}" type="presOf" srcId="{69A06023-6877-4191-B513-C10C49027064}" destId="{FF610207-9F28-46B5-B552-BD4CF14B9AF1}" srcOrd="0" destOrd="0" presId="urn:microsoft.com/office/officeart/2005/8/layout/balance1"/>
    <dgm:cxn modelId="{9AB48C32-C85D-410B-B866-3E7BCEA713C9}" srcId="{541675D1-4978-485D-AA36-665BD50BB92C}" destId="{69A06023-6877-4191-B513-C10C49027064}" srcOrd="0" destOrd="0" parTransId="{ED6FFC6B-154D-45CE-88E7-2FFBEC0E0BE3}" sibTransId="{54E21012-E494-4825-B573-A647E7D36A90}"/>
    <dgm:cxn modelId="{2E52F13D-CF18-2648-B786-D0DCCCCC4D8A}" type="presOf" srcId="{7D2A7E36-4BED-4939-9EE1-54C801B49BEE}" destId="{18890FD3-370F-47BB-8B46-F5E74A7F8D87}" srcOrd="0" destOrd="0" presId="urn:microsoft.com/office/officeart/2005/8/layout/balance1"/>
    <dgm:cxn modelId="{A293D36E-80DB-EB4D-96F2-DCF77EF17027}" type="presOf" srcId="{1D1B3757-0505-4F6C-B5A8-6296CFB7F0AC}" destId="{F356FF6A-32E7-4E0E-A05C-C6E0EAA6D683}" srcOrd="0" destOrd="0" presId="urn:microsoft.com/office/officeart/2005/8/layout/balance1"/>
    <dgm:cxn modelId="{9D7BF24E-2C73-4A4B-9799-98781293FFD7}" srcId="{541675D1-4978-485D-AA36-665BD50BB92C}" destId="{9D12776C-ED90-48B3-982B-C8D4282E969C}" srcOrd="2" destOrd="0" parTransId="{2D133AA1-4A07-447B-B73F-F882D4A79631}" sibTransId="{6B35894B-F6FD-457A-A144-D408FBD79DFA}"/>
    <dgm:cxn modelId="{CAA8A671-58C0-46F4-BEFC-6038C29C89BA}" srcId="{1D1B3757-0505-4F6C-B5A8-6296CFB7F0AC}" destId="{541675D1-4978-485D-AA36-665BD50BB92C}" srcOrd="0" destOrd="0" parTransId="{A209BCA4-00A5-436D-A438-40C1C92AF8E2}" sibTransId="{5C594848-0702-4E33-89CF-5CD1E317A03A}"/>
    <dgm:cxn modelId="{AD999B8B-5468-42CE-B2B5-3C8FFD1A94A9}" srcId="{541675D1-4978-485D-AA36-665BD50BB92C}" destId="{87E89B7B-0FA3-4137-9942-B51E3285AE37}" srcOrd="1" destOrd="0" parTransId="{27AF76E1-A26E-4689-97C2-45F43430F2E5}" sibTransId="{A49605C5-EE5B-4B9F-890D-E218DF14210A}"/>
    <dgm:cxn modelId="{9C0C368E-010D-4105-ACB2-FFEBD80DEEA6}" srcId="{73545A25-1FA7-43C3-A80D-5EA52EA18404}" destId="{A9765BE5-BB4B-49B2-B79B-566F635C7A86}" srcOrd="1" destOrd="0" parTransId="{1C9F19EB-4E16-442A-B12C-BE3720374C56}" sibTransId="{E3CFBB77-1D6A-4771-B223-BADEDF574705}"/>
    <dgm:cxn modelId="{87690A9B-DEA6-7E45-98F4-A5109002DD2D}" type="presOf" srcId="{541675D1-4978-485D-AA36-665BD50BB92C}" destId="{A08FE931-2E82-42E1-9B1C-9DFF87CA2732}" srcOrd="0" destOrd="0" presId="urn:microsoft.com/office/officeart/2005/8/layout/balance1"/>
    <dgm:cxn modelId="{F3208CBF-0420-3743-BA64-5C427EB79991}" type="presOf" srcId="{9D12776C-ED90-48B3-982B-C8D4282E969C}" destId="{7F575EB1-4593-4068-BC90-BBC0B1200A80}" srcOrd="0" destOrd="0" presId="urn:microsoft.com/office/officeart/2005/8/layout/balance1"/>
    <dgm:cxn modelId="{8E4717CC-DE8D-D940-9922-D82F76397594}" type="presOf" srcId="{73545A25-1FA7-43C3-A80D-5EA52EA18404}" destId="{5DD7B318-4E79-4D23-9FE2-00AD9672AA32}" srcOrd="0" destOrd="0" presId="urn:microsoft.com/office/officeart/2005/8/layout/balance1"/>
    <dgm:cxn modelId="{89EF08CF-CDEB-FC44-97E5-051CA981DDC5}" type="presOf" srcId="{6C56FC4B-11CD-4E87-8B2B-7CC40F11EEF0}" destId="{89C20EDB-B652-49F9-B146-0BBB1730B4BD}" srcOrd="0" destOrd="0" presId="urn:microsoft.com/office/officeart/2005/8/layout/balance1"/>
    <dgm:cxn modelId="{842B98CF-1C19-44E6-AA2B-4D955EC08E40}" srcId="{73545A25-1FA7-43C3-A80D-5EA52EA18404}" destId="{6C56FC4B-11CD-4E87-8B2B-7CC40F11EEF0}" srcOrd="2" destOrd="0" parTransId="{DBED3A6D-1AAF-4B5D-AC5E-5F776A4526E1}" sibTransId="{7139F2ED-FAEF-47C1-808B-D28783AF97C5}"/>
    <dgm:cxn modelId="{85B47BD4-9B68-4ECA-BD23-C567255B8998}" srcId="{1D1B3757-0505-4F6C-B5A8-6296CFB7F0AC}" destId="{73545A25-1FA7-43C3-A80D-5EA52EA18404}" srcOrd="1" destOrd="0" parTransId="{CEB5D4B0-06AA-43FE-AC85-65532A27A9F0}" sibTransId="{C9833B81-1869-4BAC-9F87-F4A1056F795B}"/>
    <dgm:cxn modelId="{0004B0FC-F7C0-413E-A662-9266C16B6E06}" srcId="{73545A25-1FA7-43C3-A80D-5EA52EA18404}" destId="{7D2A7E36-4BED-4939-9EE1-54C801B49BEE}" srcOrd="0" destOrd="0" parTransId="{40C7D2E9-40FA-4A47-BE57-DA599654F521}" sibTransId="{685FCC9E-961A-46BE-888A-73FF17017A2A}"/>
    <dgm:cxn modelId="{3E8D011E-32F5-2543-9CCC-3ED6D284BFB8}" type="presParOf" srcId="{F356FF6A-32E7-4E0E-A05C-C6E0EAA6D683}" destId="{7444CD81-2C12-451C-98E3-ADFEBC8367FD}" srcOrd="0" destOrd="0" presId="urn:microsoft.com/office/officeart/2005/8/layout/balance1"/>
    <dgm:cxn modelId="{08C95EDB-9C98-604F-9E8B-3D84047ACA83}" type="presParOf" srcId="{F356FF6A-32E7-4E0E-A05C-C6E0EAA6D683}" destId="{1A6A7765-D07E-4198-98A4-15DCF07BBF06}" srcOrd="1" destOrd="0" presId="urn:microsoft.com/office/officeart/2005/8/layout/balance1"/>
    <dgm:cxn modelId="{1928C422-0ADB-464B-A91B-9C0B57F297C2}" type="presParOf" srcId="{1A6A7765-D07E-4198-98A4-15DCF07BBF06}" destId="{A08FE931-2E82-42E1-9B1C-9DFF87CA2732}" srcOrd="0" destOrd="0" presId="urn:microsoft.com/office/officeart/2005/8/layout/balance1"/>
    <dgm:cxn modelId="{EC11FB30-22ED-994C-98F9-0425D880430C}" type="presParOf" srcId="{1A6A7765-D07E-4198-98A4-15DCF07BBF06}" destId="{5DD7B318-4E79-4D23-9FE2-00AD9672AA32}" srcOrd="1" destOrd="0" presId="urn:microsoft.com/office/officeart/2005/8/layout/balance1"/>
    <dgm:cxn modelId="{B5E12763-B03C-B444-BC1E-2560557277FF}" type="presParOf" srcId="{F356FF6A-32E7-4E0E-A05C-C6E0EAA6D683}" destId="{5C54F9AE-66C9-4B49-A634-F5AB1401F0CA}" srcOrd="2" destOrd="0" presId="urn:microsoft.com/office/officeart/2005/8/layout/balance1"/>
    <dgm:cxn modelId="{6C259B9A-C709-D74E-9ECB-645F92044A92}" type="presParOf" srcId="{5C54F9AE-66C9-4B49-A634-F5AB1401F0CA}" destId="{51F8B28C-1673-47B5-82F0-F8FF52927877}" srcOrd="0" destOrd="0" presId="urn:microsoft.com/office/officeart/2005/8/layout/balance1"/>
    <dgm:cxn modelId="{4CDE7E98-13F9-FF45-9D9E-3CD8FF93C288}" type="presParOf" srcId="{5C54F9AE-66C9-4B49-A634-F5AB1401F0CA}" destId="{48CF5A6E-7960-476D-887F-73BF8C70D3BD}" srcOrd="1" destOrd="0" presId="urn:microsoft.com/office/officeart/2005/8/layout/balance1"/>
    <dgm:cxn modelId="{D66E0A0C-BEF7-0E41-A193-DB3A077CC69D}" type="presParOf" srcId="{5C54F9AE-66C9-4B49-A634-F5AB1401F0CA}" destId="{221A327C-2983-469A-B444-D4A54E72BA68}" srcOrd="2" destOrd="0" presId="urn:microsoft.com/office/officeart/2005/8/layout/balance1"/>
    <dgm:cxn modelId="{A38DA8B1-CA9D-DE46-8F03-9EA56612AC21}" type="presParOf" srcId="{5C54F9AE-66C9-4B49-A634-F5AB1401F0CA}" destId="{18890FD3-370F-47BB-8B46-F5E74A7F8D87}" srcOrd="3" destOrd="0" presId="urn:microsoft.com/office/officeart/2005/8/layout/balance1"/>
    <dgm:cxn modelId="{A06C0253-7C90-6442-B2FA-0F319622DC3E}" type="presParOf" srcId="{5C54F9AE-66C9-4B49-A634-F5AB1401F0CA}" destId="{DE210167-749D-4180-AD0F-EC24B0AD20A0}" srcOrd="4" destOrd="0" presId="urn:microsoft.com/office/officeart/2005/8/layout/balance1"/>
    <dgm:cxn modelId="{60E0EA9A-C055-8742-9C60-3BB314FD2070}" type="presParOf" srcId="{5C54F9AE-66C9-4B49-A634-F5AB1401F0CA}" destId="{89C20EDB-B652-49F9-B146-0BBB1730B4BD}" srcOrd="5" destOrd="0" presId="urn:microsoft.com/office/officeart/2005/8/layout/balance1"/>
    <dgm:cxn modelId="{F7C79F28-854C-294C-BA0F-2A4A1FF2519C}" type="presParOf" srcId="{5C54F9AE-66C9-4B49-A634-F5AB1401F0CA}" destId="{FF610207-9F28-46B5-B552-BD4CF14B9AF1}" srcOrd="6" destOrd="0" presId="urn:microsoft.com/office/officeart/2005/8/layout/balance1"/>
    <dgm:cxn modelId="{F13B534F-3287-A441-BF68-D7CABD2D03F9}" type="presParOf" srcId="{5C54F9AE-66C9-4B49-A634-F5AB1401F0CA}" destId="{9362DBA8-61CD-411A-A721-B55827ECC42A}" srcOrd="7" destOrd="0" presId="urn:microsoft.com/office/officeart/2005/8/layout/balance1"/>
    <dgm:cxn modelId="{6F442197-50D8-7D42-A2E3-E11FDCE15C9E}" type="presParOf" srcId="{5C54F9AE-66C9-4B49-A634-F5AB1401F0CA}" destId="{7F575EB1-4593-4068-BC90-BBC0B1200A80}" srcOrd="8"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A0EBBA9-E65B-4E2D-93D5-3780BB0AF95B}" type="doc">
      <dgm:prSet loTypeId="urn:microsoft.com/office/officeart/2005/8/layout/radial4" loCatId="relationship" qsTypeId="urn:microsoft.com/office/officeart/2005/8/quickstyle/simple1" qsCatId="simple" csTypeId="urn:microsoft.com/office/officeart/2005/8/colors/accent1_1" csCatId="accent1" phldr="1"/>
      <dgm:spPr/>
      <dgm:t>
        <a:bodyPr/>
        <a:lstStyle/>
        <a:p>
          <a:endParaRPr lang="en-US"/>
        </a:p>
      </dgm:t>
    </dgm:pt>
    <dgm:pt modelId="{010A5FE8-9873-454D-948C-A702FBC4CFFC}">
      <dgm:prSet phldrT="[Text]"/>
      <dgm:spPr/>
      <dgm:t>
        <a:bodyPr/>
        <a:lstStyle/>
        <a:p>
          <a:r>
            <a:rPr lang="en-US" dirty="0"/>
            <a:t>Compassion &amp; Dependability</a:t>
          </a:r>
        </a:p>
      </dgm:t>
    </dgm:pt>
    <dgm:pt modelId="{EAA881D1-BA77-441A-BFD7-4020E8D14E9F}" type="parTrans" cxnId="{919AD003-E5F6-4E25-AFFF-2ED049A32CDC}">
      <dgm:prSet/>
      <dgm:spPr/>
      <dgm:t>
        <a:bodyPr/>
        <a:lstStyle/>
        <a:p>
          <a:endParaRPr lang="en-US"/>
        </a:p>
      </dgm:t>
    </dgm:pt>
    <dgm:pt modelId="{410F1FB2-3336-4B35-A8C6-E4F4AFCD98FE}" type="sibTrans" cxnId="{919AD003-E5F6-4E25-AFFF-2ED049A32CDC}">
      <dgm:prSet/>
      <dgm:spPr/>
      <dgm:t>
        <a:bodyPr/>
        <a:lstStyle/>
        <a:p>
          <a:endParaRPr lang="en-US"/>
        </a:p>
      </dgm:t>
    </dgm:pt>
    <dgm:pt modelId="{3779B49D-AAE3-4930-9E7B-CD1CE76F1CF4}">
      <dgm:prSet phldrT="[Text]"/>
      <dgm:spPr/>
      <dgm:t>
        <a:bodyPr/>
        <a:lstStyle/>
        <a:p>
          <a:r>
            <a:rPr lang="en-US" dirty="0"/>
            <a:t>“I have benefitted from a one-on-one relationship with the person I report to.”</a:t>
          </a:r>
        </a:p>
      </dgm:t>
    </dgm:pt>
    <dgm:pt modelId="{49AB034C-E682-4A03-908C-DF02FB23CE16}" type="parTrans" cxnId="{B5C27CAC-9AC7-47E4-8B15-6B5D8C649EE0}">
      <dgm:prSet/>
      <dgm:spPr/>
      <dgm:t>
        <a:bodyPr/>
        <a:lstStyle/>
        <a:p>
          <a:endParaRPr lang="en-US"/>
        </a:p>
      </dgm:t>
    </dgm:pt>
    <dgm:pt modelId="{D79AEC89-8E63-4285-923B-A80316A5B81D}" type="sibTrans" cxnId="{B5C27CAC-9AC7-47E4-8B15-6B5D8C649EE0}">
      <dgm:prSet/>
      <dgm:spPr/>
      <dgm:t>
        <a:bodyPr/>
        <a:lstStyle/>
        <a:p>
          <a:endParaRPr lang="en-US"/>
        </a:p>
      </dgm:t>
    </dgm:pt>
    <dgm:pt modelId="{734BEADF-9FC5-445A-BECB-4A830B535AB3}">
      <dgm:prSet phldrT="[Text]"/>
      <dgm:spPr/>
      <dgm:t>
        <a:bodyPr/>
        <a:lstStyle/>
        <a:p>
          <a:r>
            <a:rPr lang="en-US" dirty="0"/>
            <a:t>“It is obvious to each patient/resident that we are personally concerned for their well-being.”</a:t>
          </a:r>
        </a:p>
      </dgm:t>
    </dgm:pt>
    <dgm:pt modelId="{D46EE5CE-7C47-4CED-8374-A9DD78E159B8}" type="parTrans" cxnId="{A86DE209-A6D1-48AA-A6B2-8E1CC839D783}">
      <dgm:prSet/>
      <dgm:spPr/>
      <dgm:t>
        <a:bodyPr/>
        <a:lstStyle/>
        <a:p>
          <a:endParaRPr lang="en-US"/>
        </a:p>
      </dgm:t>
    </dgm:pt>
    <dgm:pt modelId="{0355C7EB-3555-4AE8-A610-CB8468EEE5D3}" type="sibTrans" cxnId="{A86DE209-A6D1-48AA-A6B2-8E1CC839D783}">
      <dgm:prSet/>
      <dgm:spPr/>
      <dgm:t>
        <a:bodyPr/>
        <a:lstStyle/>
        <a:p>
          <a:endParaRPr lang="en-US"/>
        </a:p>
      </dgm:t>
    </dgm:pt>
    <dgm:pt modelId="{E3C56016-A850-495D-85E8-19755647E6DB}">
      <dgm:prSet phldrT="[Text]"/>
      <dgm:spPr/>
      <dgm:t>
        <a:bodyPr/>
        <a:lstStyle/>
        <a:p>
          <a:r>
            <a:rPr lang="en-US" dirty="0"/>
            <a:t>“When a patient/resident needs help, he or she gets prompt attention.”</a:t>
          </a:r>
        </a:p>
      </dgm:t>
    </dgm:pt>
    <dgm:pt modelId="{2B636615-DF11-41D2-A1E0-CCEAF8A9E8E7}" type="parTrans" cxnId="{4D81086D-3A05-4BBB-B3E3-6846778C0D67}">
      <dgm:prSet/>
      <dgm:spPr/>
      <dgm:t>
        <a:bodyPr/>
        <a:lstStyle/>
        <a:p>
          <a:endParaRPr lang="en-US"/>
        </a:p>
      </dgm:t>
    </dgm:pt>
    <dgm:pt modelId="{E846121C-9907-4395-9235-E6304BD6E558}" type="sibTrans" cxnId="{4D81086D-3A05-4BBB-B3E3-6846778C0D67}">
      <dgm:prSet/>
      <dgm:spPr/>
      <dgm:t>
        <a:bodyPr/>
        <a:lstStyle/>
        <a:p>
          <a:endParaRPr lang="en-US"/>
        </a:p>
      </dgm:t>
    </dgm:pt>
    <dgm:pt modelId="{098F06BF-9561-4603-AC0E-B38A2A02673F}" type="pres">
      <dgm:prSet presAssocID="{7A0EBBA9-E65B-4E2D-93D5-3780BB0AF95B}" presName="cycle" presStyleCnt="0">
        <dgm:presLayoutVars>
          <dgm:chMax val="1"/>
          <dgm:dir/>
          <dgm:animLvl val="ctr"/>
          <dgm:resizeHandles val="exact"/>
        </dgm:presLayoutVars>
      </dgm:prSet>
      <dgm:spPr/>
    </dgm:pt>
    <dgm:pt modelId="{3A3433C0-3B5D-4BB6-AB8B-57A41C186EA2}" type="pres">
      <dgm:prSet presAssocID="{010A5FE8-9873-454D-948C-A702FBC4CFFC}" presName="centerShape" presStyleLbl="node0" presStyleIdx="0" presStyleCnt="1" custScaleX="89967" custScaleY="87452"/>
      <dgm:spPr/>
    </dgm:pt>
    <dgm:pt modelId="{3569A8D3-6A55-46B9-9535-DEE12CEABB08}" type="pres">
      <dgm:prSet presAssocID="{49AB034C-E682-4A03-908C-DF02FB23CE16}" presName="parTrans" presStyleLbl="bgSibTrans2D1" presStyleIdx="0" presStyleCnt="3"/>
      <dgm:spPr/>
    </dgm:pt>
    <dgm:pt modelId="{DF815378-C484-4B63-90BA-9B8AC91D28B4}" type="pres">
      <dgm:prSet presAssocID="{3779B49D-AAE3-4930-9E7B-CD1CE76F1CF4}" presName="node" presStyleLbl="node1" presStyleIdx="0" presStyleCnt="3" custScaleX="127998" custRadScaleRad="123308" custRadScaleInc="-23240">
        <dgm:presLayoutVars>
          <dgm:bulletEnabled val="1"/>
        </dgm:presLayoutVars>
      </dgm:prSet>
      <dgm:spPr/>
    </dgm:pt>
    <dgm:pt modelId="{56EFC904-7423-4607-93D9-5FC67AF66CD3}" type="pres">
      <dgm:prSet presAssocID="{D46EE5CE-7C47-4CED-8374-A9DD78E159B8}" presName="parTrans" presStyleLbl="bgSibTrans2D1" presStyleIdx="1" presStyleCnt="3"/>
      <dgm:spPr/>
    </dgm:pt>
    <dgm:pt modelId="{69F63F96-1D37-476F-B188-9E1D1BC40A14}" type="pres">
      <dgm:prSet presAssocID="{734BEADF-9FC5-445A-BECB-4A830B535AB3}" presName="node" presStyleLbl="node1" presStyleIdx="1" presStyleCnt="3" custScaleX="140452">
        <dgm:presLayoutVars>
          <dgm:bulletEnabled val="1"/>
        </dgm:presLayoutVars>
      </dgm:prSet>
      <dgm:spPr/>
    </dgm:pt>
    <dgm:pt modelId="{4BA14E9A-F214-44BC-B726-9CC6774AD7E4}" type="pres">
      <dgm:prSet presAssocID="{2B636615-DF11-41D2-A1E0-CCEAF8A9E8E7}" presName="parTrans" presStyleLbl="bgSibTrans2D1" presStyleIdx="2" presStyleCnt="3"/>
      <dgm:spPr/>
    </dgm:pt>
    <dgm:pt modelId="{BC73C10C-5F34-4E8A-9C20-8BE2916D8C38}" type="pres">
      <dgm:prSet presAssocID="{E3C56016-A850-495D-85E8-19755647E6DB}" presName="node" presStyleLbl="node1" presStyleIdx="2" presStyleCnt="3" custScaleX="130213" custRadScaleRad="122425" custRadScaleInc="22975">
        <dgm:presLayoutVars>
          <dgm:bulletEnabled val="1"/>
        </dgm:presLayoutVars>
      </dgm:prSet>
      <dgm:spPr/>
    </dgm:pt>
  </dgm:ptLst>
  <dgm:cxnLst>
    <dgm:cxn modelId="{919AD003-E5F6-4E25-AFFF-2ED049A32CDC}" srcId="{7A0EBBA9-E65B-4E2D-93D5-3780BB0AF95B}" destId="{010A5FE8-9873-454D-948C-A702FBC4CFFC}" srcOrd="0" destOrd="0" parTransId="{EAA881D1-BA77-441A-BFD7-4020E8D14E9F}" sibTransId="{410F1FB2-3336-4B35-A8C6-E4F4AFCD98FE}"/>
    <dgm:cxn modelId="{A86DE209-A6D1-48AA-A6B2-8E1CC839D783}" srcId="{010A5FE8-9873-454D-948C-A702FBC4CFFC}" destId="{734BEADF-9FC5-445A-BECB-4A830B535AB3}" srcOrd="1" destOrd="0" parTransId="{D46EE5CE-7C47-4CED-8374-A9DD78E159B8}" sibTransId="{0355C7EB-3555-4AE8-A610-CB8468EEE5D3}"/>
    <dgm:cxn modelId="{EAE74E19-2C66-0F4B-8ACB-29FDCD76591C}" type="presOf" srcId="{010A5FE8-9873-454D-948C-A702FBC4CFFC}" destId="{3A3433C0-3B5D-4BB6-AB8B-57A41C186EA2}" srcOrd="0" destOrd="0" presId="urn:microsoft.com/office/officeart/2005/8/layout/radial4"/>
    <dgm:cxn modelId="{C9A1DC29-82EE-CC49-9257-53EBCDA70EEC}" type="presOf" srcId="{E3C56016-A850-495D-85E8-19755647E6DB}" destId="{BC73C10C-5F34-4E8A-9C20-8BE2916D8C38}" srcOrd="0" destOrd="0" presId="urn:microsoft.com/office/officeart/2005/8/layout/radial4"/>
    <dgm:cxn modelId="{B74A0166-D003-4B45-B44C-0A47F2B2C973}" type="presOf" srcId="{7A0EBBA9-E65B-4E2D-93D5-3780BB0AF95B}" destId="{098F06BF-9561-4603-AC0E-B38A2A02673F}" srcOrd="0" destOrd="0" presId="urn:microsoft.com/office/officeart/2005/8/layout/radial4"/>
    <dgm:cxn modelId="{8AA1FF68-1DBC-2A49-BAFD-A13DB214F81C}" type="presOf" srcId="{49AB034C-E682-4A03-908C-DF02FB23CE16}" destId="{3569A8D3-6A55-46B9-9535-DEE12CEABB08}" srcOrd="0" destOrd="0" presId="urn:microsoft.com/office/officeart/2005/8/layout/radial4"/>
    <dgm:cxn modelId="{4D81086D-3A05-4BBB-B3E3-6846778C0D67}" srcId="{010A5FE8-9873-454D-948C-A702FBC4CFFC}" destId="{E3C56016-A850-495D-85E8-19755647E6DB}" srcOrd="2" destOrd="0" parTransId="{2B636615-DF11-41D2-A1E0-CCEAF8A9E8E7}" sibTransId="{E846121C-9907-4395-9235-E6304BD6E558}"/>
    <dgm:cxn modelId="{15C249A5-02A4-2546-B4EF-9132CE47350F}" type="presOf" srcId="{734BEADF-9FC5-445A-BECB-4A830B535AB3}" destId="{69F63F96-1D37-476F-B188-9E1D1BC40A14}" srcOrd="0" destOrd="0" presId="urn:microsoft.com/office/officeart/2005/8/layout/radial4"/>
    <dgm:cxn modelId="{B5C27CAC-9AC7-47E4-8B15-6B5D8C649EE0}" srcId="{010A5FE8-9873-454D-948C-A702FBC4CFFC}" destId="{3779B49D-AAE3-4930-9E7B-CD1CE76F1CF4}" srcOrd="0" destOrd="0" parTransId="{49AB034C-E682-4A03-908C-DF02FB23CE16}" sibTransId="{D79AEC89-8E63-4285-923B-A80316A5B81D}"/>
    <dgm:cxn modelId="{D350E2B4-2550-4A4E-86B8-AA8A5B01ADCD}" type="presOf" srcId="{2B636615-DF11-41D2-A1E0-CCEAF8A9E8E7}" destId="{4BA14E9A-F214-44BC-B726-9CC6774AD7E4}" srcOrd="0" destOrd="0" presId="urn:microsoft.com/office/officeart/2005/8/layout/radial4"/>
    <dgm:cxn modelId="{7E40ABC0-BF7A-5A44-9393-C117F240E19A}" type="presOf" srcId="{D46EE5CE-7C47-4CED-8374-A9DD78E159B8}" destId="{56EFC904-7423-4607-93D9-5FC67AF66CD3}" srcOrd="0" destOrd="0" presId="urn:microsoft.com/office/officeart/2005/8/layout/radial4"/>
    <dgm:cxn modelId="{7D765EDA-6F1B-E142-8627-84588D2E3CD8}" type="presOf" srcId="{3779B49D-AAE3-4930-9E7B-CD1CE76F1CF4}" destId="{DF815378-C484-4B63-90BA-9B8AC91D28B4}" srcOrd="0" destOrd="0" presId="urn:microsoft.com/office/officeart/2005/8/layout/radial4"/>
    <dgm:cxn modelId="{82EA4B89-A045-D84D-B007-B7D701A7F6A2}" type="presParOf" srcId="{098F06BF-9561-4603-AC0E-B38A2A02673F}" destId="{3A3433C0-3B5D-4BB6-AB8B-57A41C186EA2}" srcOrd="0" destOrd="0" presId="urn:microsoft.com/office/officeart/2005/8/layout/radial4"/>
    <dgm:cxn modelId="{D658DE6E-A176-ED40-9182-23B12605E916}" type="presParOf" srcId="{098F06BF-9561-4603-AC0E-B38A2A02673F}" destId="{3569A8D3-6A55-46B9-9535-DEE12CEABB08}" srcOrd="1" destOrd="0" presId="urn:microsoft.com/office/officeart/2005/8/layout/radial4"/>
    <dgm:cxn modelId="{94D98018-256C-7E4C-8A21-98792BC30FD1}" type="presParOf" srcId="{098F06BF-9561-4603-AC0E-B38A2A02673F}" destId="{DF815378-C484-4B63-90BA-9B8AC91D28B4}" srcOrd="2" destOrd="0" presId="urn:microsoft.com/office/officeart/2005/8/layout/radial4"/>
    <dgm:cxn modelId="{0BF143D6-612F-4F40-B602-72964B7C38A7}" type="presParOf" srcId="{098F06BF-9561-4603-AC0E-B38A2A02673F}" destId="{56EFC904-7423-4607-93D9-5FC67AF66CD3}" srcOrd="3" destOrd="0" presId="urn:microsoft.com/office/officeart/2005/8/layout/radial4"/>
    <dgm:cxn modelId="{371650EF-C2C4-D744-88EA-AA44DD10AF34}" type="presParOf" srcId="{098F06BF-9561-4603-AC0E-B38A2A02673F}" destId="{69F63F96-1D37-476F-B188-9E1D1BC40A14}" srcOrd="4" destOrd="0" presId="urn:microsoft.com/office/officeart/2005/8/layout/radial4"/>
    <dgm:cxn modelId="{F47D1F49-49E5-1D41-9C13-FFAE2EBDC2B2}" type="presParOf" srcId="{098F06BF-9561-4603-AC0E-B38A2A02673F}" destId="{4BA14E9A-F214-44BC-B726-9CC6774AD7E4}" srcOrd="5" destOrd="0" presId="urn:microsoft.com/office/officeart/2005/8/layout/radial4"/>
    <dgm:cxn modelId="{5E95852B-1C0B-CD44-AE22-81AB0FFCC8B2}" type="presParOf" srcId="{098F06BF-9561-4603-AC0E-B38A2A02673F}" destId="{BC73C10C-5F34-4E8A-9C20-8BE2916D8C38}"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59EC83-E506-4FDB-9C09-25D98C1B635D}">
      <dsp:nvSpPr>
        <dsp:cNvPr id="0" name=""/>
        <dsp:cNvSpPr/>
      </dsp:nvSpPr>
      <dsp:spPr>
        <a:xfrm>
          <a:off x="0" y="932270"/>
          <a:ext cx="7995139" cy="856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97EB53B-4E2C-45D3-9AB2-944961DF17BE}">
      <dsp:nvSpPr>
        <dsp:cNvPr id="0" name=""/>
        <dsp:cNvSpPr/>
      </dsp:nvSpPr>
      <dsp:spPr>
        <a:xfrm>
          <a:off x="399756" y="430430"/>
          <a:ext cx="5596597" cy="1003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1538" tIns="0" rIns="211538" bIns="0" numCol="1" spcCol="1270" anchor="ctr" anchorCtr="0">
          <a:noAutofit/>
        </a:bodyPr>
        <a:lstStyle/>
        <a:p>
          <a:pPr marL="0" lvl="0" indent="0" algn="l" defTabSz="1511300">
            <a:lnSpc>
              <a:spcPct val="90000"/>
            </a:lnSpc>
            <a:spcBef>
              <a:spcPct val="0"/>
            </a:spcBef>
            <a:spcAft>
              <a:spcPct val="35000"/>
            </a:spcAft>
            <a:buNone/>
          </a:pPr>
          <a:r>
            <a:rPr lang="en-US" sz="3400" kern="1200" dirty="0"/>
            <a:t>Reliving/Retelling</a:t>
          </a:r>
        </a:p>
      </dsp:txBody>
      <dsp:txXfrm>
        <a:off x="448752" y="479426"/>
        <a:ext cx="5498605" cy="905688"/>
      </dsp:txXfrm>
    </dsp:sp>
    <dsp:sp modelId="{CD6BB7FC-E0F8-41E4-BE40-71A44F19A8F6}">
      <dsp:nvSpPr>
        <dsp:cNvPr id="0" name=""/>
        <dsp:cNvSpPr/>
      </dsp:nvSpPr>
      <dsp:spPr>
        <a:xfrm>
          <a:off x="0" y="2474510"/>
          <a:ext cx="7995139" cy="856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2C9B6DE-0080-45C0-8A0C-F11980018FA2}">
      <dsp:nvSpPr>
        <dsp:cNvPr id="0" name=""/>
        <dsp:cNvSpPr/>
      </dsp:nvSpPr>
      <dsp:spPr>
        <a:xfrm>
          <a:off x="289052" y="1991068"/>
          <a:ext cx="5596597" cy="1003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1538" tIns="0" rIns="211538" bIns="0" numCol="1" spcCol="1270" anchor="ctr" anchorCtr="0">
          <a:noAutofit/>
        </a:bodyPr>
        <a:lstStyle/>
        <a:p>
          <a:pPr marL="0" lvl="0" indent="0" algn="l" defTabSz="1511300">
            <a:lnSpc>
              <a:spcPct val="90000"/>
            </a:lnSpc>
            <a:spcBef>
              <a:spcPct val="0"/>
            </a:spcBef>
            <a:spcAft>
              <a:spcPct val="35000"/>
            </a:spcAft>
            <a:buNone/>
          </a:pPr>
          <a:r>
            <a:rPr lang="en-US" sz="3400" kern="1200" dirty="0"/>
            <a:t>Increased Arousal/Reactivity</a:t>
          </a:r>
        </a:p>
      </dsp:txBody>
      <dsp:txXfrm>
        <a:off x="338048" y="2040064"/>
        <a:ext cx="5498605" cy="905688"/>
      </dsp:txXfrm>
    </dsp:sp>
    <dsp:sp modelId="{B2C99901-0462-4150-A3CF-8D2F30E335DB}">
      <dsp:nvSpPr>
        <dsp:cNvPr id="0" name=""/>
        <dsp:cNvSpPr/>
      </dsp:nvSpPr>
      <dsp:spPr>
        <a:xfrm>
          <a:off x="0" y="4016751"/>
          <a:ext cx="7995139" cy="856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6B8852E-D89E-439B-BF2C-783454801E47}">
      <dsp:nvSpPr>
        <dsp:cNvPr id="0" name=""/>
        <dsp:cNvSpPr/>
      </dsp:nvSpPr>
      <dsp:spPr>
        <a:xfrm>
          <a:off x="399756" y="3514911"/>
          <a:ext cx="5596597" cy="1003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1538" tIns="0" rIns="211538" bIns="0" numCol="1" spcCol="1270" anchor="ctr" anchorCtr="0">
          <a:noAutofit/>
        </a:bodyPr>
        <a:lstStyle/>
        <a:p>
          <a:pPr marL="0" lvl="0" indent="0" algn="l" defTabSz="1511300">
            <a:lnSpc>
              <a:spcPct val="90000"/>
            </a:lnSpc>
            <a:spcBef>
              <a:spcPct val="0"/>
            </a:spcBef>
            <a:spcAft>
              <a:spcPct val="35000"/>
            </a:spcAft>
            <a:buNone/>
          </a:pPr>
          <a:r>
            <a:rPr lang="en-US" sz="3400" kern="1200" dirty="0"/>
            <a:t>Avoiding</a:t>
          </a:r>
        </a:p>
      </dsp:txBody>
      <dsp:txXfrm>
        <a:off x="448752" y="3563907"/>
        <a:ext cx="5498605" cy="9056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33AADA-C99C-4ACB-9F4F-ECF7999A2E29}">
      <dsp:nvSpPr>
        <dsp:cNvPr id="0" name=""/>
        <dsp:cNvSpPr/>
      </dsp:nvSpPr>
      <dsp:spPr>
        <a:xfrm>
          <a:off x="1478308" y="0"/>
          <a:ext cx="3618129" cy="3618129"/>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System &amp; Service</a:t>
          </a:r>
        </a:p>
      </dsp:txBody>
      <dsp:txXfrm>
        <a:off x="2655104" y="180906"/>
        <a:ext cx="1264536" cy="542719"/>
      </dsp:txXfrm>
    </dsp:sp>
    <dsp:sp modelId="{680E3948-9198-439D-9A36-27C9D7C8B3B9}">
      <dsp:nvSpPr>
        <dsp:cNvPr id="0" name=""/>
        <dsp:cNvSpPr/>
      </dsp:nvSpPr>
      <dsp:spPr>
        <a:xfrm>
          <a:off x="1925106" y="687498"/>
          <a:ext cx="2750745" cy="2597074"/>
        </a:xfrm>
        <a:prstGeom prst="ellipse">
          <a:avLst/>
        </a:prstGeom>
        <a:solidFill>
          <a:schemeClr val="accent3">
            <a:hueOff val="2952094"/>
            <a:satOff val="-23027"/>
            <a:lumOff val="-5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Perspectives</a:t>
          </a:r>
        </a:p>
      </dsp:txBody>
      <dsp:txXfrm>
        <a:off x="2659555" y="849815"/>
        <a:ext cx="1281847" cy="486951"/>
      </dsp:txXfrm>
    </dsp:sp>
    <dsp:sp modelId="{C4466B16-B6F2-422E-934C-5E86F1453289}">
      <dsp:nvSpPr>
        <dsp:cNvPr id="0" name=""/>
        <dsp:cNvSpPr/>
      </dsp:nvSpPr>
      <dsp:spPr>
        <a:xfrm>
          <a:off x="2331490" y="1329852"/>
          <a:ext cx="1911765" cy="1744969"/>
        </a:xfrm>
        <a:prstGeom prst="ellipse">
          <a:avLst/>
        </a:prstGeom>
        <a:solidFill>
          <a:schemeClr val="accent3">
            <a:hueOff val="5904187"/>
            <a:satOff val="-46054"/>
            <a:lumOff val="-1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Neurobiology &amp; Development</a:t>
          </a:r>
        </a:p>
      </dsp:txBody>
      <dsp:txXfrm>
        <a:off x="2611461" y="1766094"/>
        <a:ext cx="1351822" cy="8724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B8AA94-FDFA-4BF9-9B49-02D5CA722686}">
      <dsp:nvSpPr>
        <dsp:cNvPr id="0" name=""/>
        <dsp:cNvSpPr/>
      </dsp:nvSpPr>
      <dsp:spPr>
        <a:xfrm>
          <a:off x="3256809" y="1415133"/>
          <a:ext cx="1740474" cy="1740474"/>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sp>
    <dsp:sp modelId="{5DD9A9EE-19F7-40D2-817D-32E971ED3239}">
      <dsp:nvSpPr>
        <dsp:cNvPr id="0" name=""/>
        <dsp:cNvSpPr/>
      </dsp:nvSpPr>
      <dsp:spPr>
        <a:xfrm>
          <a:off x="3039249" y="0"/>
          <a:ext cx="2175593" cy="118514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377950">
            <a:lnSpc>
              <a:spcPct val="90000"/>
            </a:lnSpc>
            <a:spcBef>
              <a:spcPct val="0"/>
            </a:spcBef>
            <a:spcAft>
              <a:spcPct val="35000"/>
            </a:spcAft>
            <a:buNone/>
          </a:pPr>
          <a:r>
            <a:rPr lang="en-US" sz="3100" kern="1200" dirty="0"/>
            <a:t>Leadership Engagement</a:t>
          </a:r>
        </a:p>
      </dsp:txBody>
      <dsp:txXfrm>
        <a:off x="3039249" y="0"/>
        <a:ext cx="2175593" cy="1185148"/>
      </dsp:txXfrm>
    </dsp:sp>
    <dsp:sp modelId="{3FBC06BB-D150-4277-BDEB-1E46A3EA0530}">
      <dsp:nvSpPr>
        <dsp:cNvPr id="0" name=""/>
        <dsp:cNvSpPr/>
      </dsp:nvSpPr>
      <dsp:spPr>
        <a:xfrm>
          <a:off x="3821738" y="1625346"/>
          <a:ext cx="1740474" cy="1740474"/>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sp>
    <dsp:sp modelId="{BF053009-B848-4281-BE6A-23DA9407DC3E}">
      <dsp:nvSpPr>
        <dsp:cNvPr id="0" name=""/>
        <dsp:cNvSpPr/>
      </dsp:nvSpPr>
      <dsp:spPr>
        <a:xfrm>
          <a:off x="5819022" y="1128712"/>
          <a:ext cx="2061737" cy="129801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377950">
            <a:lnSpc>
              <a:spcPct val="90000"/>
            </a:lnSpc>
            <a:spcBef>
              <a:spcPct val="0"/>
            </a:spcBef>
            <a:spcAft>
              <a:spcPct val="35000"/>
            </a:spcAft>
            <a:buNone/>
          </a:pPr>
          <a:r>
            <a:rPr lang="en-US" sz="3100" kern="1200" dirty="0"/>
            <a:t>Training: Trauma 101</a:t>
          </a:r>
        </a:p>
      </dsp:txBody>
      <dsp:txXfrm>
        <a:off x="5819022" y="1128712"/>
        <a:ext cx="2061737" cy="1298019"/>
      </dsp:txXfrm>
    </dsp:sp>
    <dsp:sp modelId="{6D212DCE-8022-4752-ADB7-457FCB13D82D}">
      <dsp:nvSpPr>
        <dsp:cNvPr id="0" name=""/>
        <dsp:cNvSpPr/>
      </dsp:nvSpPr>
      <dsp:spPr>
        <a:xfrm>
          <a:off x="3821738" y="2277742"/>
          <a:ext cx="1740474" cy="1740474"/>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sp>
    <dsp:sp modelId="{1468D5DF-3FD5-43FC-9792-12472C343F79}">
      <dsp:nvSpPr>
        <dsp:cNvPr id="0" name=""/>
        <dsp:cNvSpPr/>
      </dsp:nvSpPr>
      <dsp:spPr>
        <a:xfrm>
          <a:off x="5901842" y="3157047"/>
          <a:ext cx="2061737" cy="145039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377950">
            <a:lnSpc>
              <a:spcPct val="90000"/>
            </a:lnSpc>
            <a:spcBef>
              <a:spcPct val="0"/>
            </a:spcBef>
            <a:spcAft>
              <a:spcPct val="35000"/>
            </a:spcAft>
            <a:buNone/>
          </a:pPr>
          <a:r>
            <a:rPr lang="en-US" sz="3100" kern="1200" dirty="0"/>
            <a:t>Embedded</a:t>
          </a:r>
        </a:p>
        <a:p>
          <a:pPr marL="0" lvl="0" indent="0" algn="ctr" defTabSz="1377950">
            <a:lnSpc>
              <a:spcPct val="90000"/>
            </a:lnSpc>
            <a:spcBef>
              <a:spcPct val="0"/>
            </a:spcBef>
            <a:spcAft>
              <a:spcPct val="35000"/>
            </a:spcAft>
            <a:buNone/>
          </a:pPr>
          <a:r>
            <a:rPr lang="en-US" sz="3100" kern="1200" dirty="0"/>
            <a:t>trainers		</a:t>
          </a:r>
        </a:p>
      </dsp:txBody>
      <dsp:txXfrm>
        <a:off x="5901842" y="3157047"/>
        <a:ext cx="2061737" cy="1450395"/>
      </dsp:txXfrm>
    </dsp:sp>
    <dsp:sp modelId="{EFCF4C2C-015B-43DB-83F9-4292E7365802}">
      <dsp:nvSpPr>
        <dsp:cNvPr id="0" name=""/>
        <dsp:cNvSpPr/>
      </dsp:nvSpPr>
      <dsp:spPr>
        <a:xfrm>
          <a:off x="3256809" y="2604504"/>
          <a:ext cx="1740474" cy="1740474"/>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sp>
    <dsp:sp modelId="{72590F0F-2FBC-412A-A5E3-C50DBA715F6D}">
      <dsp:nvSpPr>
        <dsp:cNvPr id="0" name=""/>
        <dsp:cNvSpPr/>
      </dsp:nvSpPr>
      <dsp:spPr>
        <a:xfrm>
          <a:off x="3039249" y="4458414"/>
          <a:ext cx="2175593" cy="118514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377950">
            <a:lnSpc>
              <a:spcPct val="90000"/>
            </a:lnSpc>
            <a:spcBef>
              <a:spcPct val="0"/>
            </a:spcBef>
            <a:spcAft>
              <a:spcPct val="35000"/>
            </a:spcAft>
            <a:buNone/>
          </a:pPr>
          <a:r>
            <a:rPr lang="en-US" sz="3100" kern="1200" dirty="0"/>
            <a:t>Champions</a:t>
          </a:r>
        </a:p>
      </dsp:txBody>
      <dsp:txXfrm>
        <a:off x="3039249" y="4458414"/>
        <a:ext cx="2175593" cy="1185148"/>
      </dsp:txXfrm>
    </dsp:sp>
    <dsp:sp modelId="{FB3E4FB2-C407-4BA9-8BBC-9507A54DFD08}">
      <dsp:nvSpPr>
        <dsp:cNvPr id="0" name=""/>
        <dsp:cNvSpPr/>
      </dsp:nvSpPr>
      <dsp:spPr>
        <a:xfrm>
          <a:off x="2691879" y="2277742"/>
          <a:ext cx="1740474" cy="1740474"/>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sp>
    <dsp:sp modelId="{0C84FAEF-2132-47C7-B90F-444FFA5981EA}">
      <dsp:nvSpPr>
        <dsp:cNvPr id="0" name=""/>
        <dsp:cNvSpPr/>
      </dsp:nvSpPr>
      <dsp:spPr>
        <a:xfrm>
          <a:off x="0" y="3211133"/>
          <a:ext cx="2061737" cy="145039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377950">
            <a:lnSpc>
              <a:spcPct val="90000"/>
            </a:lnSpc>
            <a:spcBef>
              <a:spcPct val="0"/>
            </a:spcBef>
            <a:spcAft>
              <a:spcPct val="35000"/>
            </a:spcAft>
            <a:buNone/>
          </a:pPr>
          <a:r>
            <a:rPr lang="en-US" sz="3100" kern="1200" dirty="0"/>
            <a:t>Policy and Practice</a:t>
          </a:r>
        </a:p>
      </dsp:txBody>
      <dsp:txXfrm>
        <a:off x="0" y="3211133"/>
        <a:ext cx="2061737" cy="1450395"/>
      </dsp:txXfrm>
    </dsp:sp>
    <dsp:sp modelId="{A93382B6-99E8-45D5-A24E-919963D4A039}">
      <dsp:nvSpPr>
        <dsp:cNvPr id="0" name=""/>
        <dsp:cNvSpPr/>
      </dsp:nvSpPr>
      <dsp:spPr>
        <a:xfrm>
          <a:off x="2703488" y="1660173"/>
          <a:ext cx="1740474" cy="1740474"/>
        </a:xfrm>
        <a:prstGeom prst="ellipse">
          <a:avLst/>
        </a:prstGeom>
        <a:solidFill>
          <a:schemeClr val="accent1">
            <a:alpha val="50000"/>
            <a:hueOff val="0"/>
            <a:satOff val="0"/>
            <a:lumOff val="0"/>
            <a:alphaOff val="0"/>
          </a:schemeClr>
        </a:solidFill>
        <a:ln>
          <a:noFill/>
        </a:ln>
        <a:effectLst/>
      </dsp:spPr>
      <dsp:style>
        <a:lnRef idx="0">
          <a:scrgbClr r="0" g="0" b="0"/>
        </a:lnRef>
        <a:fillRef idx="3">
          <a:scrgbClr r="0" g="0" b="0"/>
        </a:fillRef>
        <a:effectRef idx="0">
          <a:scrgbClr r="0" g="0" b="0"/>
        </a:effectRef>
        <a:fontRef idx="minor">
          <a:schemeClr val="tx1"/>
        </a:fontRef>
      </dsp:style>
    </dsp:sp>
    <dsp:sp modelId="{E655B15E-3F65-4558-8417-18862E36D3C3}">
      <dsp:nvSpPr>
        <dsp:cNvPr id="0" name=""/>
        <dsp:cNvSpPr/>
      </dsp:nvSpPr>
      <dsp:spPr>
        <a:xfrm>
          <a:off x="83039" y="1105085"/>
          <a:ext cx="2061737" cy="145039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1377950">
            <a:lnSpc>
              <a:spcPct val="90000"/>
            </a:lnSpc>
            <a:spcBef>
              <a:spcPct val="0"/>
            </a:spcBef>
            <a:spcAft>
              <a:spcPct val="35000"/>
            </a:spcAft>
            <a:buNone/>
          </a:pPr>
          <a:r>
            <a:rPr lang="en-US" sz="3100" kern="1200" dirty="0"/>
            <a:t>Evaluation </a:t>
          </a:r>
        </a:p>
      </dsp:txBody>
      <dsp:txXfrm>
        <a:off x="83039" y="1105085"/>
        <a:ext cx="2061737" cy="145039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8DC43F-2F0E-4718-92A7-8673019F5C43}">
      <dsp:nvSpPr>
        <dsp:cNvPr id="0" name=""/>
        <dsp:cNvSpPr/>
      </dsp:nvSpPr>
      <dsp:spPr>
        <a:xfrm>
          <a:off x="0" y="0"/>
          <a:ext cx="4351338" cy="4351338"/>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EA4CAF-A1DC-487F-911D-7063D6E1E290}">
      <dsp:nvSpPr>
        <dsp:cNvPr id="0" name=""/>
        <dsp:cNvSpPr/>
      </dsp:nvSpPr>
      <dsp:spPr>
        <a:xfrm>
          <a:off x="2175669" y="0"/>
          <a:ext cx="5711031" cy="4351338"/>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System Impacts</a:t>
          </a:r>
        </a:p>
      </dsp:txBody>
      <dsp:txXfrm>
        <a:off x="2175669" y="0"/>
        <a:ext cx="2855515" cy="1305404"/>
      </dsp:txXfrm>
    </dsp:sp>
    <dsp:sp modelId="{F09F77DE-F6A3-4E56-940D-DEC35A9EE144}">
      <dsp:nvSpPr>
        <dsp:cNvPr id="0" name=""/>
        <dsp:cNvSpPr/>
      </dsp:nvSpPr>
      <dsp:spPr>
        <a:xfrm>
          <a:off x="761485" y="1305404"/>
          <a:ext cx="2828366" cy="2828366"/>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7462CD-98BF-45D2-B01D-BA2CEB7B5787}">
      <dsp:nvSpPr>
        <dsp:cNvPr id="0" name=""/>
        <dsp:cNvSpPr/>
      </dsp:nvSpPr>
      <dsp:spPr>
        <a:xfrm>
          <a:off x="2175669" y="1305404"/>
          <a:ext cx="5711031" cy="2828366"/>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Practice Change</a:t>
          </a:r>
        </a:p>
      </dsp:txBody>
      <dsp:txXfrm>
        <a:off x="2175669" y="1305404"/>
        <a:ext cx="2855515" cy="1305399"/>
      </dsp:txXfrm>
    </dsp:sp>
    <dsp:sp modelId="{A0A00A66-AF3A-4AA5-B9FA-0CA51D3B1592}">
      <dsp:nvSpPr>
        <dsp:cNvPr id="0" name=""/>
        <dsp:cNvSpPr/>
      </dsp:nvSpPr>
      <dsp:spPr>
        <a:xfrm>
          <a:off x="1522968" y="2610804"/>
          <a:ext cx="1305400" cy="1305400"/>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48FA135-1654-49C4-A35C-B6BA328AC284}">
      <dsp:nvSpPr>
        <dsp:cNvPr id="0" name=""/>
        <dsp:cNvSpPr/>
      </dsp:nvSpPr>
      <dsp:spPr>
        <a:xfrm>
          <a:off x="2175669" y="2610804"/>
          <a:ext cx="5711031" cy="1305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Knowledge Change</a:t>
          </a:r>
        </a:p>
      </dsp:txBody>
      <dsp:txXfrm>
        <a:off x="2175669" y="2610804"/>
        <a:ext cx="2855515" cy="1305400"/>
      </dsp:txXfrm>
    </dsp:sp>
    <dsp:sp modelId="{D5078900-5CB9-4D47-9AD7-9165F2CC2141}">
      <dsp:nvSpPr>
        <dsp:cNvPr id="0" name=""/>
        <dsp:cNvSpPr/>
      </dsp:nvSpPr>
      <dsp:spPr>
        <a:xfrm>
          <a:off x="5031184" y="0"/>
          <a:ext cx="2855515" cy="1305404"/>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171450" lvl="1" indent="-171450" algn="l" defTabSz="844550">
            <a:lnSpc>
              <a:spcPct val="90000"/>
            </a:lnSpc>
            <a:spcBef>
              <a:spcPct val="0"/>
            </a:spcBef>
            <a:spcAft>
              <a:spcPct val="15000"/>
            </a:spcAft>
            <a:buChar char="•"/>
          </a:pPr>
          <a:r>
            <a:rPr lang="en-US" sz="1900" kern="1200" dirty="0"/>
            <a:t>Are we improving our system?</a:t>
          </a:r>
        </a:p>
        <a:p>
          <a:pPr marL="171450" lvl="1" indent="-171450" algn="l" defTabSz="844550">
            <a:lnSpc>
              <a:spcPct val="90000"/>
            </a:lnSpc>
            <a:spcBef>
              <a:spcPct val="0"/>
            </a:spcBef>
            <a:spcAft>
              <a:spcPct val="15000"/>
            </a:spcAft>
            <a:buChar char="•"/>
          </a:pPr>
          <a:r>
            <a:rPr lang="en-US" sz="1900" kern="1200" dirty="0"/>
            <a:t>Client satisfaction, staff engagement, etc.</a:t>
          </a:r>
        </a:p>
      </dsp:txBody>
      <dsp:txXfrm>
        <a:off x="5031184" y="0"/>
        <a:ext cx="2855515" cy="1305404"/>
      </dsp:txXfrm>
    </dsp:sp>
    <dsp:sp modelId="{C10E1C1A-1C69-4E15-B566-8B597200C0F8}">
      <dsp:nvSpPr>
        <dsp:cNvPr id="0" name=""/>
        <dsp:cNvSpPr/>
      </dsp:nvSpPr>
      <dsp:spPr>
        <a:xfrm>
          <a:off x="5031184" y="1305404"/>
          <a:ext cx="2855515" cy="1305399"/>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171450" lvl="1" indent="-171450" algn="l" defTabSz="844550">
            <a:lnSpc>
              <a:spcPct val="90000"/>
            </a:lnSpc>
            <a:spcBef>
              <a:spcPct val="0"/>
            </a:spcBef>
            <a:spcAft>
              <a:spcPct val="15000"/>
            </a:spcAft>
            <a:buChar char="•"/>
          </a:pPr>
          <a:r>
            <a:rPr lang="en-US" sz="1900" kern="1200" dirty="0"/>
            <a:t>Are we creating change?</a:t>
          </a:r>
        </a:p>
        <a:p>
          <a:pPr marL="171450" lvl="1" indent="-171450" algn="l" defTabSz="844550">
            <a:lnSpc>
              <a:spcPct val="90000"/>
            </a:lnSpc>
            <a:spcBef>
              <a:spcPct val="0"/>
            </a:spcBef>
            <a:spcAft>
              <a:spcPct val="15000"/>
            </a:spcAft>
            <a:buChar char="•"/>
          </a:pPr>
          <a:r>
            <a:rPr lang="en-US" sz="1900" kern="1200" dirty="0"/>
            <a:t>Individual and program commitments to change</a:t>
          </a:r>
        </a:p>
      </dsp:txBody>
      <dsp:txXfrm>
        <a:off x="5031184" y="1305404"/>
        <a:ext cx="2855515" cy="1305399"/>
      </dsp:txXfrm>
    </dsp:sp>
    <dsp:sp modelId="{2D0FBFAE-A8C8-4DF5-8312-31F8F2808F45}">
      <dsp:nvSpPr>
        <dsp:cNvPr id="0" name=""/>
        <dsp:cNvSpPr/>
      </dsp:nvSpPr>
      <dsp:spPr>
        <a:xfrm>
          <a:off x="5031184" y="2610804"/>
          <a:ext cx="2855515" cy="130540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171450" lvl="1" indent="-171450" algn="l" defTabSz="844550">
            <a:lnSpc>
              <a:spcPct val="90000"/>
            </a:lnSpc>
            <a:spcBef>
              <a:spcPct val="0"/>
            </a:spcBef>
            <a:spcAft>
              <a:spcPct val="15000"/>
            </a:spcAft>
            <a:buChar char="•"/>
          </a:pPr>
          <a:r>
            <a:rPr lang="en-US" sz="1900" kern="1200" dirty="0"/>
            <a:t>Are we supporting learning?</a:t>
          </a:r>
        </a:p>
        <a:p>
          <a:pPr marL="171450" lvl="1" indent="-171450" algn="l" defTabSz="844550">
            <a:lnSpc>
              <a:spcPct val="90000"/>
            </a:lnSpc>
            <a:spcBef>
              <a:spcPct val="0"/>
            </a:spcBef>
            <a:spcAft>
              <a:spcPct val="15000"/>
            </a:spcAft>
            <a:buChar char="•"/>
          </a:pPr>
          <a:r>
            <a:rPr lang="en-US" sz="1900" kern="1200" dirty="0"/>
            <a:t>Trauma 101 training evaluations</a:t>
          </a:r>
        </a:p>
      </dsp:txBody>
      <dsp:txXfrm>
        <a:off x="5031184" y="2610804"/>
        <a:ext cx="2855515" cy="13054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89EA30-48A6-4E9B-8B1B-994B8E5DC659}">
      <dsp:nvSpPr>
        <dsp:cNvPr id="0" name=""/>
        <dsp:cNvSpPr/>
      </dsp:nvSpPr>
      <dsp:spPr>
        <a:xfrm>
          <a:off x="0" y="376583"/>
          <a:ext cx="1675313" cy="163440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263" tIns="22860" rIns="177263" bIns="22860" numCol="1" spcCol="1270" anchor="ctr" anchorCtr="0">
          <a:noAutofit/>
        </a:bodyPr>
        <a:lstStyle/>
        <a:p>
          <a:pPr marL="0" lvl="0" indent="0" algn="ctr" defTabSz="800100">
            <a:lnSpc>
              <a:spcPct val="90000"/>
            </a:lnSpc>
            <a:spcBef>
              <a:spcPct val="0"/>
            </a:spcBef>
            <a:spcAft>
              <a:spcPct val="35000"/>
            </a:spcAft>
            <a:buNone/>
          </a:pPr>
          <a:r>
            <a:rPr lang="en-US" sz="1800" kern="1200" dirty="0"/>
            <a:t>ALL participants complete C2C</a:t>
          </a:r>
        </a:p>
      </dsp:txBody>
      <dsp:txXfrm>
        <a:off x="245344" y="615936"/>
        <a:ext cx="1184625" cy="1155700"/>
      </dsp:txXfrm>
    </dsp:sp>
    <dsp:sp modelId="{F41A86AA-15F3-457F-8788-9A557F847ACF}">
      <dsp:nvSpPr>
        <dsp:cNvPr id="0" name=""/>
        <dsp:cNvSpPr/>
      </dsp:nvSpPr>
      <dsp:spPr>
        <a:xfrm>
          <a:off x="1032435" y="1054413"/>
          <a:ext cx="2327858" cy="237427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263" tIns="26670" rIns="177263"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83</a:t>
          </a:r>
          <a:r>
            <a:rPr lang="en-US" sz="2100" kern="1200" dirty="0"/>
            <a:t>% are completely or partially successful with change</a:t>
          </a:r>
        </a:p>
      </dsp:txBody>
      <dsp:txXfrm>
        <a:off x="1373342" y="1402117"/>
        <a:ext cx="1646044" cy="1678864"/>
      </dsp:txXfrm>
    </dsp:sp>
    <dsp:sp modelId="{65271403-31D2-4BDC-BE33-2C8A6E501BC3}">
      <dsp:nvSpPr>
        <dsp:cNvPr id="0" name=""/>
        <dsp:cNvSpPr/>
      </dsp:nvSpPr>
      <dsp:spPr>
        <a:xfrm>
          <a:off x="2646298" y="1878107"/>
          <a:ext cx="2201948" cy="212255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263" tIns="26670" rIns="177263"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85</a:t>
          </a:r>
          <a:r>
            <a:rPr lang="en-US" sz="2100" kern="1200" dirty="0"/>
            <a:t>% will continue implementing change</a:t>
          </a:r>
        </a:p>
      </dsp:txBody>
      <dsp:txXfrm>
        <a:off x="2968766" y="2188947"/>
        <a:ext cx="1557012" cy="1500870"/>
      </dsp:txXfrm>
    </dsp:sp>
    <dsp:sp modelId="{4B79F409-69E7-47DB-B18C-E10045C4DF6D}">
      <dsp:nvSpPr>
        <dsp:cNvPr id="0" name=""/>
        <dsp:cNvSpPr/>
      </dsp:nvSpPr>
      <dsp:spPr>
        <a:xfrm>
          <a:off x="4273837" y="631043"/>
          <a:ext cx="3221012" cy="322101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263" tIns="30480" rIns="177263" bIns="30480" numCol="1" spcCol="1270" anchor="ctr" anchorCtr="0">
          <a:noAutofit/>
        </a:bodyPr>
        <a:lstStyle/>
        <a:p>
          <a:pPr marL="0" lvl="0" indent="0" algn="r" defTabSz="1066800">
            <a:lnSpc>
              <a:spcPct val="100000"/>
            </a:lnSpc>
            <a:spcBef>
              <a:spcPct val="0"/>
            </a:spcBef>
            <a:spcAft>
              <a:spcPts val="1800"/>
            </a:spcAft>
            <a:buNone/>
          </a:pPr>
          <a:r>
            <a:rPr lang="en-US" sz="2400" kern="1200" dirty="0"/>
            <a:t>“</a:t>
          </a:r>
          <a:r>
            <a:rPr lang="en-US" sz="2400" kern="1200" dirty="0">
              <a:latin typeface="Arial Narrow" panose="020B0606020202030204" pitchFamily="34" charset="0"/>
            </a:rPr>
            <a:t>one of the best things to ever happen to me</a:t>
          </a:r>
          <a:r>
            <a:rPr lang="en-US" sz="2400" kern="1200" dirty="0"/>
            <a:t>” “</a:t>
          </a:r>
          <a:r>
            <a:rPr lang="en-US" sz="2400" kern="1200" dirty="0">
              <a:latin typeface="Aharoni" panose="02010803020104030203" pitchFamily="2" charset="-79"/>
              <a:cs typeface="Aharoni" panose="02010803020104030203" pitchFamily="2" charset="-79"/>
            </a:rPr>
            <a:t>empowering</a:t>
          </a:r>
          <a:r>
            <a:rPr lang="en-US" sz="2400" kern="1200" dirty="0"/>
            <a:t>” “</a:t>
          </a:r>
          <a:r>
            <a:rPr lang="en-US" sz="2400" i="1" kern="1200" dirty="0">
              <a:latin typeface="Bell MT" panose="02020503060305020303" pitchFamily="18" charset="0"/>
            </a:rPr>
            <a:t>more positive and fun shift</a:t>
          </a:r>
          <a:r>
            <a:rPr lang="en-US" sz="2400" kern="1200" dirty="0"/>
            <a:t>” </a:t>
          </a:r>
        </a:p>
      </dsp:txBody>
      <dsp:txXfrm>
        <a:off x="4745543" y="1102749"/>
        <a:ext cx="2277600" cy="22776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8FE931-2E82-42E1-9B1C-9DFF87CA2732}">
      <dsp:nvSpPr>
        <dsp:cNvPr id="0" name=""/>
        <dsp:cNvSpPr/>
      </dsp:nvSpPr>
      <dsp:spPr>
        <a:xfrm>
          <a:off x="970605" y="180737"/>
          <a:ext cx="3050937" cy="484510"/>
        </a:xfrm>
        <a:prstGeom prst="roundRect">
          <a:avLst>
            <a:gd name="adj" fmla="val 10000"/>
          </a:avLst>
        </a:prstGeom>
        <a:solidFill>
          <a:schemeClr val="accent1">
            <a:alpha val="90000"/>
            <a:tint val="55000"/>
            <a:hueOff val="0"/>
            <a:satOff val="0"/>
            <a:lumOff val="0"/>
            <a:alphaOff val="0"/>
          </a:schemeClr>
        </a:solidFill>
        <a:ln w="25400" cap="flat" cmpd="sng" algn="ctr">
          <a:solidFill>
            <a:schemeClr val="accent1">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Arial Narrow" panose="020B0606020202030204" pitchFamily="34" charset="0"/>
            </a:rPr>
            <a:t>It won't be simple...</a:t>
          </a:r>
        </a:p>
      </dsp:txBody>
      <dsp:txXfrm>
        <a:off x="984796" y="194928"/>
        <a:ext cx="3022555" cy="456128"/>
      </dsp:txXfrm>
    </dsp:sp>
    <dsp:sp modelId="{5DD7B318-4E79-4D23-9FE2-00AD9672AA32}">
      <dsp:nvSpPr>
        <dsp:cNvPr id="0" name=""/>
        <dsp:cNvSpPr/>
      </dsp:nvSpPr>
      <dsp:spPr>
        <a:xfrm>
          <a:off x="4060737" y="498475"/>
          <a:ext cx="3211600" cy="553529"/>
        </a:xfrm>
        <a:prstGeom prst="roundRect">
          <a:avLst>
            <a:gd name="adj" fmla="val 10000"/>
          </a:avLst>
        </a:prstGeom>
        <a:solidFill>
          <a:schemeClr val="accent1">
            <a:alpha val="90000"/>
            <a:tint val="55000"/>
            <a:hueOff val="0"/>
            <a:satOff val="0"/>
            <a:lumOff val="0"/>
            <a:alphaOff val="0"/>
          </a:schemeClr>
        </a:solidFill>
        <a:ln w="25400" cap="flat" cmpd="sng" algn="ctr">
          <a:solidFill>
            <a:schemeClr val="accent1">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Arial Narrow" panose="020B0606020202030204" pitchFamily="34" charset="0"/>
            </a:rPr>
            <a:t>...but I want to help our system</a:t>
          </a:r>
        </a:p>
      </dsp:txBody>
      <dsp:txXfrm>
        <a:off x="4076949" y="514687"/>
        <a:ext cx="3179176" cy="521105"/>
      </dsp:txXfrm>
    </dsp:sp>
    <dsp:sp modelId="{48CF5A6E-7960-476D-887F-73BF8C70D3BD}">
      <dsp:nvSpPr>
        <dsp:cNvPr id="0" name=""/>
        <dsp:cNvSpPr/>
      </dsp:nvSpPr>
      <dsp:spPr>
        <a:xfrm flipV="1">
          <a:off x="3194847" y="5480215"/>
          <a:ext cx="471764" cy="511009"/>
        </a:xfrm>
        <a:prstGeom prst="triangle">
          <a:avLst/>
        </a:prstGeom>
        <a:solidFill>
          <a:schemeClr val="accent1">
            <a:alpha val="90000"/>
            <a:tint val="55000"/>
            <a:hueOff val="0"/>
            <a:satOff val="0"/>
            <a:lumOff val="0"/>
            <a:alphaOff val="0"/>
          </a:schemeClr>
        </a:solidFill>
        <a:ln w="25400" cap="flat" cmpd="sng" algn="ctr">
          <a:solidFill>
            <a:schemeClr val="accent1">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21A327C-2983-469A-B444-D4A54E72BA68}">
      <dsp:nvSpPr>
        <dsp:cNvPr id="0" name=""/>
        <dsp:cNvSpPr/>
      </dsp:nvSpPr>
      <dsp:spPr>
        <a:xfrm rot="477941">
          <a:off x="800408" y="5140797"/>
          <a:ext cx="5392102" cy="364266"/>
        </a:xfrm>
        <a:prstGeom prst="rect">
          <a:avLst/>
        </a:prstGeom>
        <a:solidFill>
          <a:schemeClr val="accent1">
            <a:alpha val="90000"/>
            <a:tint val="55000"/>
            <a:hueOff val="0"/>
            <a:satOff val="0"/>
            <a:lumOff val="0"/>
            <a:alphaOff val="0"/>
          </a:schemeClr>
        </a:solidFill>
        <a:ln w="25400" cap="flat" cmpd="sng" algn="ctr">
          <a:solidFill>
            <a:schemeClr val="accent1">
              <a:alpha val="90000"/>
              <a:tint val="55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8890FD3-370F-47BB-8B46-F5E74A7F8D87}">
      <dsp:nvSpPr>
        <dsp:cNvPr id="0" name=""/>
        <dsp:cNvSpPr/>
      </dsp:nvSpPr>
      <dsp:spPr>
        <a:xfrm rot="462939">
          <a:off x="4036979" y="3926252"/>
          <a:ext cx="2763517" cy="1501132"/>
        </a:xfrm>
        <a:prstGeom prst="roundRect">
          <a:avLst/>
        </a:prstGeom>
        <a:solidFill>
          <a:schemeClr val="accent1">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ts val="0"/>
            </a:spcAft>
            <a:buNone/>
          </a:pPr>
          <a:r>
            <a:rPr lang="en-US" sz="1800" kern="1200" dirty="0"/>
            <a:t>Participants strongly agree (4.62) that it is important for everyone to be trauma informed.</a:t>
          </a:r>
        </a:p>
      </dsp:txBody>
      <dsp:txXfrm>
        <a:off x="4110258" y="3999531"/>
        <a:ext cx="2616959" cy="1354574"/>
      </dsp:txXfrm>
    </dsp:sp>
    <dsp:sp modelId="{DE210167-749D-4180-AD0F-EC24B0AD20A0}">
      <dsp:nvSpPr>
        <dsp:cNvPr id="0" name=""/>
        <dsp:cNvSpPr/>
      </dsp:nvSpPr>
      <dsp:spPr>
        <a:xfrm rot="487918">
          <a:off x="4481677" y="2610921"/>
          <a:ext cx="2377227" cy="1240492"/>
        </a:xfrm>
        <a:prstGeom prst="roundRect">
          <a:avLst/>
        </a:prstGeom>
        <a:solidFill>
          <a:schemeClr val="accent1">
            <a:shade val="50000"/>
            <a:hueOff val="-13820"/>
            <a:satOff val="89"/>
            <a:lumOff val="129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Participants strongly agree (4.59) that the initiative will improve their life.</a:t>
          </a:r>
        </a:p>
      </dsp:txBody>
      <dsp:txXfrm>
        <a:off x="4542233" y="2671477"/>
        <a:ext cx="2256115" cy="1119380"/>
      </dsp:txXfrm>
    </dsp:sp>
    <dsp:sp modelId="{89C20EDB-B652-49F9-B146-0BBB1730B4BD}">
      <dsp:nvSpPr>
        <dsp:cNvPr id="0" name=""/>
        <dsp:cNvSpPr/>
      </dsp:nvSpPr>
      <dsp:spPr>
        <a:xfrm rot="479072">
          <a:off x="4651172" y="1317522"/>
          <a:ext cx="2362840" cy="1182345"/>
        </a:xfrm>
        <a:prstGeom prst="roundRect">
          <a:avLst/>
        </a:prstGeom>
        <a:solidFill>
          <a:schemeClr val="accent1">
            <a:shade val="50000"/>
            <a:hueOff val="-27641"/>
            <a:satOff val="179"/>
            <a:lumOff val="259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Participants agree (4.32) that they want to help our system be trauma informed. </a:t>
          </a:r>
        </a:p>
      </dsp:txBody>
      <dsp:txXfrm>
        <a:off x="4708889" y="1375239"/>
        <a:ext cx="2247406" cy="1066911"/>
      </dsp:txXfrm>
    </dsp:sp>
    <dsp:sp modelId="{FF610207-9F28-46B5-B552-BD4CF14B9AF1}">
      <dsp:nvSpPr>
        <dsp:cNvPr id="0" name=""/>
        <dsp:cNvSpPr/>
      </dsp:nvSpPr>
      <dsp:spPr>
        <a:xfrm rot="453149">
          <a:off x="1461895" y="3587496"/>
          <a:ext cx="2376666" cy="1312167"/>
        </a:xfrm>
        <a:prstGeom prst="roundRect">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Participants agree (3.87), but to a lesser extent, that the TIS principles will be easy to apply</a:t>
          </a:r>
        </a:p>
      </dsp:txBody>
      <dsp:txXfrm>
        <a:off x="1525950" y="3651551"/>
        <a:ext cx="2248556" cy="1184057"/>
      </dsp:txXfrm>
    </dsp:sp>
    <dsp:sp modelId="{9362DBA8-61CD-411A-A721-B55827ECC42A}">
      <dsp:nvSpPr>
        <dsp:cNvPr id="0" name=""/>
        <dsp:cNvSpPr/>
      </dsp:nvSpPr>
      <dsp:spPr>
        <a:xfrm rot="436074">
          <a:off x="1583175" y="2150400"/>
          <a:ext cx="2564699" cy="1427797"/>
        </a:xfrm>
        <a:prstGeom prst="roundRect">
          <a:avLst/>
        </a:prstGeom>
        <a:solidFill>
          <a:schemeClr val="accent1">
            <a:shade val="50000"/>
            <a:hueOff val="-27641"/>
            <a:satOff val="179"/>
            <a:lumOff val="259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Participants are unsure (2.54) if the initiative will be abandoned or poorly Implemented. </a:t>
          </a:r>
        </a:p>
      </dsp:txBody>
      <dsp:txXfrm>
        <a:off x="1652874" y="2220099"/>
        <a:ext cx="2425301" cy="1288399"/>
      </dsp:txXfrm>
    </dsp:sp>
    <dsp:sp modelId="{7F575EB1-4593-4068-BC90-BBC0B1200A80}">
      <dsp:nvSpPr>
        <dsp:cNvPr id="0" name=""/>
        <dsp:cNvSpPr/>
      </dsp:nvSpPr>
      <dsp:spPr>
        <a:xfrm rot="450773">
          <a:off x="1767520" y="846362"/>
          <a:ext cx="2381152" cy="1240492"/>
        </a:xfrm>
        <a:prstGeom prst="roundRect">
          <a:avLst/>
        </a:prstGeom>
        <a:solidFill>
          <a:schemeClr val="accent1">
            <a:shade val="50000"/>
            <a:hueOff val="-13820"/>
            <a:satOff val="89"/>
            <a:lumOff val="1296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Participants disagree (2.5) that SFDPH is already trauma informed.</a:t>
          </a:r>
        </a:p>
      </dsp:txBody>
      <dsp:txXfrm>
        <a:off x="1828076" y="906918"/>
        <a:ext cx="2260040" cy="111938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3433C0-3B5D-4BB6-AB8B-57A41C186EA2}">
      <dsp:nvSpPr>
        <dsp:cNvPr id="0" name=""/>
        <dsp:cNvSpPr/>
      </dsp:nvSpPr>
      <dsp:spPr>
        <a:xfrm>
          <a:off x="2798251" y="2662703"/>
          <a:ext cx="1802392" cy="1752007"/>
        </a:xfrm>
        <a:prstGeom prst="ellips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t>Compassion &amp; Dependability</a:t>
          </a:r>
        </a:p>
      </dsp:txBody>
      <dsp:txXfrm>
        <a:off x="3062205" y="2919278"/>
        <a:ext cx="1274484" cy="1238857"/>
      </dsp:txXfrm>
    </dsp:sp>
    <dsp:sp modelId="{3569A8D3-6A55-46B9-9535-DEE12CEABB08}">
      <dsp:nvSpPr>
        <dsp:cNvPr id="0" name=""/>
        <dsp:cNvSpPr/>
      </dsp:nvSpPr>
      <dsp:spPr>
        <a:xfrm rot="12350778">
          <a:off x="1130083" y="2434534"/>
          <a:ext cx="1758623" cy="57096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F815378-C484-4B63-90BA-9B8AC91D28B4}">
      <dsp:nvSpPr>
        <dsp:cNvPr id="0" name=""/>
        <dsp:cNvSpPr/>
      </dsp:nvSpPr>
      <dsp:spPr>
        <a:xfrm>
          <a:off x="0" y="1575385"/>
          <a:ext cx="2436088" cy="1522578"/>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800100">
            <a:lnSpc>
              <a:spcPct val="90000"/>
            </a:lnSpc>
            <a:spcBef>
              <a:spcPct val="0"/>
            </a:spcBef>
            <a:spcAft>
              <a:spcPct val="35000"/>
            </a:spcAft>
            <a:buNone/>
          </a:pPr>
          <a:r>
            <a:rPr lang="en-US" sz="1800" kern="1200" dirty="0"/>
            <a:t>“I have benefitted from a one-on-one relationship with the person I report to.”</a:t>
          </a:r>
        </a:p>
      </dsp:txBody>
      <dsp:txXfrm>
        <a:off x="44595" y="1619980"/>
        <a:ext cx="2346898" cy="1433388"/>
      </dsp:txXfrm>
    </dsp:sp>
    <dsp:sp modelId="{56EFC904-7423-4607-93D9-5FC67AF66CD3}">
      <dsp:nvSpPr>
        <dsp:cNvPr id="0" name=""/>
        <dsp:cNvSpPr/>
      </dsp:nvSpPr>
      <dsp:spPr>
        <a:xfrm rot="16200000">
          <a:off x="2831344" y="1408066"/>
          <a:ext cx="1736208" cy="57096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9F63F96-1D37-476F-B188-9E1D1BC40A14}">
      <dsp:nvSpPr>
        <dsp:cNvPr id="0" name=""/>
        <dsp:cNvSpPr/>
      </dsp:nvSpPr>
      <dsp:spPr>
        <a:xfrm>
          <a:off x="2362890" y="64156"/>
          <a:ext cx="2673115" cy="1522578"/>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32385" rIns="32385" bIns="32385" numCol="1" spcCol="1270" anchor="ctr" anchorCtr="0">
          <a:noAutofit/>
        </a:bodyPr>
        <a:lstStyle/>
        <a:p>
          <a:pPr marL="0" lvl="0" indent="0" algn="ctr" defTabSz="755650">
            <a:lnSpc>
              <a:spcPct val="90000"/>
            </a:lnSpc>
            <a:spcBef>
              <a:spcPct val="0"/>
            </a:spcBef>
            <a:spcAft>
              <a:spcPct val="35000"/>
            </a:spcAft>
            <a:buNone/>
          </a:pPr>
          <a:r>
            <a:rPr lang="en-US" sz="1700" kern="1200" dirty="0"/>
            <a:t>“It is obvious to each patient/resident that we are personally concerned for their well-being.”</a:t>
          </a:r>
        </a:p>
      </dsp:txBody>
      <dsp:txXfrm>
        <a:off x="2407485" y="108751"/>
        <a:ext cx="2583925" cy="1433388"/>
      </dsp:txXfrm>
    </dsp:sp>
    <dsp:sp modelId="{4BA14E9A-F214-44BC-B726-9CC6774AD7E4}">
      <dsp:nvSpPr>
        <dsp:cNvPr id="0" name=""/>
        <dsp:cNvSpPr/>
      </dsp:nvSpPr>
      <dsp:spPr>
        <a:xfrm rot="20049233">
          <a:off x="4510192" y="2434540"/>
          <a:ext cx="1758618" cy="57096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C73C10C-5F34-4E8A-9C20-8BE2916D8C38}">
      <dsp:nvSpPr>
        <dsp:cNvPr id="0" name=""/>
        <dsp:cNvSpPr/>
      </dsp:nvSpPr>
      <dsp:spPr>
        <a:xfrm>
          <a:off x="4941730" y="1575394"/>
          <a:ext cx="2478244" cy="1522578"/>
        </a:xfrm>
        <a:prstGeom prst="roundRect">
          <a:avLst>
            <a:gd name="adj" fmla="val 10000"/>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32385" rIns="32385" bIns="32385" numCol="1" spcCol="1270" anchor="ctr" anchorCtr="0">
          <a:noAutofit/>
        </a:bodyPr>
        <a:lstStyle/>
        <a:p>
          <a:pPr marL="0" lvl="0" indent="0" algn="ctr" defTabSz="755650">
            <a:lnSpc>
              <a:spcPct val="90000"/>
            </a:lnSpc>
            <a:spcBef>
              <a:spcPct val="0"/>
            </a:spcBef>
            <a:spcAft>
              <a:spcPct val="35000"/>
            </a:spcAft>
            <a:buNone/>
          </a:pPr>
          <a:r>
            <a:rPr lang="en-US" sz="1700" kern="1200" dirty="0"/>
            <a:t>“When a patient/resident needs help, he or she gets prompt attention.”</a:t>
          </a:r>
        </a:p>
      </dsp:txBody>
      <dsp:txXfrm>
        <a:off x="4986325" y="1619989"/>
        <a:ext cx="2389054" cy="1433388"/>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56050" y="0"/>
            <a:ext cx="3027363" cy="463550"/>
          </a:xfrm>
          <a:prstGeom prst="rect">
            <a:avLst/>
          </a:prstGeom>
        </p:spPr>
        <p:txBody>
          <a:bodyPr vert="horz" lIns="91440" tIns="45720" rIns="91440" bIns="45720" rtlCol="0"/>
          <a:lstStyle>
            <a:lvl1pPr algn="r">
              <a:defRPr sz="1200"/>
            </a:lvl1pPr>
          </a:lstStyle>
          <a:p>
            <a:fld id="{7E2991F8-353B-4AAC-9DC5-BA89B635FA62}" type="datetimeFigureOut">
              <a:rPr lang="en-US" smtClean="0"/>
              <a:t>10/8/2017</a:t>
            </a:fld>
            <a:endParaRPr lang="en-US"/>
          </a:p>
        </p:txBody>
      </p:sp>
      <p:sp>
        <p:nvSpPr>
          <p:cNvPr id="4" name="Footer Placeholder 3"/>
          <p:cNvSpPr>
            <a:spLocks noGrp="1"/>
          </p:cNvSpPr>
          <p:nvPr>
            <p:ph type="ftr" sz="quarter" idx="2"/>
          </p:nvPr>
        </p:nvSpPr>
        <p:spPr>
          <a:xfrm>
            <a:off x="0" y="8805863"/>
            <a:ext cx="3027363"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56050" y="8805863"/>
            <a:ext cx="3027363" cy="463550"/>
          </a:xfrm>
          <a:prstGeom prst="rect">
            <a:avLst/>
          </a:prstGeom>
        </p:spPr>
        <p:txBody>
          <a:bodyPr vert="horz" lIns="91440" tIns="45720" rIns="91440" bIns="45720" rtlCol="0" anchor="b"/>
          <a:lstStyle>
            <a:lvl1pPr algn="r">
              <a:defRPr sz="1200"/>
            </a:lvl1pPr>
          </a:lstStyle>
          <a:p>
            <a:fld id="{0F852C4A-9E32-4536-BD63-D1719B509360}" type="slidenum">
              <a:rPr lang="en-US" smtClean="0"/>
              <a:t>‹#›</a:t>
            </a:fld>
            <a:endParaRPr lang="en-US"/>
          </a:p>
        </p:txBody>
      </p:sp>
    </p:spTree>
    <p:extLst>
      <p:ext uri="{BB962C8B-B14F-4D97-AF65-F5344CB8AC3E}">
        <p14:creationId xmlns:p14="http://schemas.microsoft.com/office/powerpoint/2010/main" val="35386162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3550"/>
          </a:xfrm>
          <a:prstGeom prst="rect">
            <a:avLst/>
          </a:prstGeom>
        </p:spPr>
        <p:txBody>
          <a:bodyPr vert="horz" lIns="92885" tIns="46442" rIns="92885" bIns="46442" rtlCol="0"/>
          <a:lstStyle>
            <a:lvl1pPr algn="l">
              <a:defRPr sz="1200"/>
            </a:lvl1pPr>
          </a:lstStyle>
          <a:p>
            <a:endParaRPr lang="en-US" dirty="0"/>
          </a:p>
        </p:txBody>
      </p:sp>
      <p:sp>
        <p:nvSpPr>
          <p:cNvPr id="3" name="Date Placeholder 2"/>
          <p:cNvSpPr>
            <a:spLocks noGrp="1"/>
          </p:cNvSpPr>
          <p:nvPr>
            <p:ph type="dt" idx="1"/>
          </p:nvPr>
        </p:nvSpPr>
        <p:spPr>
          <a:xfrm>
            <a:off x="3956550" y="0"/>
            <a:ext cx="3026833" cy="463550"/>
          </a:xfrm>
          <a:prstGeom prst="rect">
            <a:avLst/>
          </a:prstGeom>
        </p:spPr>
        <p:txBody>
          <a:bodyPr vert="horz" lIns="92885" tIns="46442" rIns="92885" bIns="46442" rtlCol="0"/>
          <a:lstStyle>
            <a:lvl1pPr algn="r">
              <a:defRPr sz="1200"/>
            </a:lvl1pPr>
          </a:lstStyle>
          <a:p>
            <a:fld id="{2C38D83E-48A0-FA44-B064-82EAB99608B6}" type="datetimeFigureOut">
              <a:rPr lang="en-US" smtClean="0"/>
              <a:pPr/>
              <a:t>10/8/2017</a:t>
            </a:fld>
            <a:endParaRPr lang="en-US" dirty="0"/>
          </a:p>
        </p:txBody>
      </p:sp>
      <p:sp>
        <p:nvSpPr>
          <p:cNvPr id="4" name="Slide Image Placeholder 3"/>
          <p:cNvSpPr>
            <a:spLocks noGrp="1" noRot="1" noChangeAspect="1"/>
          </p:cNvSpPr>
          <p:nvPr>
            <p:ph type="sldImg" idx="2"/>
          </p:nvPr>
        </p:nvSpPr>
        <p:spPr>
          <a:xfrm>
            <a:off x="1174750" y="695325"/>
            <a:ext cx="4635500" cy="3476625"/>
          </a:xfrm>
          <a:prstGeom prst="rect">
            <a:avLst/>
          </a:prstGeom>
          <a:noFill/>
          <a:ln w="12700">
            <a:solidFill>
              <a:prstClr val="black"/>
            </a:solidFill>
          </a:ln>
        </p:spPr>
        <p:txBody>
          <a:bodyPr vert="horz" lIns="92885" tIns="46442" rIns="92885" bIns="46442" rtlCol="0" anchor="ctr"/>
          <a:lstStyle/>
          <a:p>
            <a:endParaRPr lang="en-US" dirty="0"/>
          </a:p>
        </p:txBody>
      </p:sp>
      <p:sp>
        <p:nvSpPr>
          <p:cNvPr id="5" name="Notes Placeholder 4"/>
          <p:cNvSpPr>
            <a:spLocks noGrp="1"/>
          </p:cNvSpPr>
          <p:nvPr>
            <p:ph type="body" sz="quarter" idx="3"/>
          </p:nvPr>
        </p:nvSpPr>
        <p:spPr>
          <a:xfrm>
            <a:off x="698500" y="4403725"/>
            <a:ext cx="5588000" cy="4171950"/>
          </a:xfrm>
          <a:prstGeom prst="rect">
            <a:avLst/>
          </a:prstGeom>
        </p:spPr>
        <p:txBody>
          <a:bodyPr vert="horz" lIns="92885" tIns="46442" rIns="92885" bIns="4644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05841"/>
            <a:ext cx="3026833" cy="463550"/>
          </a:xfrm>
          <a:prstGeom prst="rect">
            <a:avLst/>
          </a:prstGeom>
        </p:spPr>
        <p:txBody>
          <a:bodyPr vert="horz" lIns="92885" tIns="46442" rIns="92885" bIns="4644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56550" y="8805841"/>
            <a:ext cx="3026833" cy="463550"/>
          </a:xfrm>
          <a:prstGeom prst="rect">
            <a:avLst/>
          </a:prstGeom>
        </p:spPr>
        <p:txBody>
          <a:bodyPr vert="horz" lIns="92885" tIns="46442" rIns="92885" bIns="46442" rtlCol="0" anchor="b"/>
          <a:lstStyle>
            <a:lvl1pPr algn="r">
              <a:defRPr sz="1200"/>
            </a:lvl1pPr>
          </a:lstStyle>
          <a:p>
            <a:fld id="{F55DCA89-A3F8-4845-A847-6D8540D651B4}" type="slidenum">
              <a:rPr lang="en-US" smtClean="0"/>
              <a:pPr/>
              <a:t>‹#›</a:t>
            </a:fld>
            <a:endParaRPr lang="en-US" dirty="0"/>
          </a:p>
        </p:txBody>
      </p:sp>
    </p:spTree>
    <p:extLst>
      <p:ext uri="{BB962C8B-B14F-4D97-AF65-F5344CB8AC3E}">
        <p14:creationId xmlns:p14="http://schemas.microsoft.com/office/powerpoint/2010/main" val="321115941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Shameless</a:t>
            </a:r>
            <a:r>
              <a:rPr lang="en-US" baseline="0" dirty="0"/>
              <a:t> Stealing Relentless Sharing</a:t>
            </a:r>
            <a:endParaRPr lang="en-US" dirty="0"/>
          </a:p>
        </p:txBody>
      </p:sp>
      <p:sp>
        <p:nvSpPr>
          <p:cNvPr id="4" name="Slide Number Placeholder 3"/>
          <p:cNvSpPr>
            <a:spLocks noGrp="1"/>
          </p:cNvSpPr>
          <p:nvPr>
            <p:ph type="sldNum" sz="quarter" idx="10"/>
          </p:nvPr>
        </p:nvSpPr>
        <p:spPr/>
        <p:txBody>
          <a:bodyPr/>
          <a:lstStyle/>
          <a:p>
            <a:fld id="{F55DCA89-A3F8-4845-A847-6D8540D651B4}" type="slidenum">
              <a:rPr lang="en-US" smtClean="0"/>
              <a:pPr/>
              <a:t>2</a:t>
            </a:fld>
            <a:endParaRPr lang="en-US" dirty="0"/>
          </a:p>
        </p:txBody>
      </p:sp>
    </p:spTree>
    <p:extLst>
      <p:ext uri="{BB962C8B-B14F-4D97-AF65-F5344CB8AC3E}">
        <p14:creationId xmlns:p14="http://schemas.microsoft.com/office/powerpoint/2010/main" val="25706694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5DCA89-A3F8-4845-A847-6D8540D651B4}" type="slidenum">
              <a:rPr lang="en-US" smtClean="0"/>
              <a:pPr/>
              <a:t>16</a:t>
            </a:fld>
            <a:endParaRPr lang="en-US" dirty="0"/>
          </a:p>
        </p:txBody>
      </p:sp>
    </p:spTree>
    <p:extLst>
      <p:ext uri="{BB962C8B-B14F-4D97-AF65-F5344CB8AC3E}">
        <p14:creationId xmlns:p14="http://schemas.microsoft.com/office/powerpoint/2010/main" val="41282737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ED4E85-04B9-4ADC-A981-2794616991C3}" type="slidenum">
              <a:rPr lang="en-US" smtClean="0"/>
              <a:t>18</a:t>
            </a:fld>
            <a:endParaRPr lang="en-US"/>
          </a:p>
        </p:txBody>
      </p:sp>
    </p:spTree>
    <p:extLst>
      <p:ext uri="{BB962C8B-B14F-4D97-AF65-F5344CB8AC3E}">
        <p14:creationId xmlns:p14="http://schemas.microsoft.com/office/powerpoint/2010/main" val="15888031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Weve</a:t>
            </a:r>
            <a:r>
              <a:rPr lang="en-US" dirty="0"/>
              <a:t> talked a</a:t>
            </a:r>
            <a:r>
              <a:rPr lang="en-US" baseline="0" dirty="0"/>
              <a:t> lot about what we don</a:t>
            </a:r>
            <a:r>
              <a:rPr lang="uk-UA" baseline="0" dirty="0"/>
              <a:t>’</a:t>
            </a:r>
            <a:r>
              <a:rPr lang="en-US" baseline="0" dirty="0"/>
              <a:t>t have—lets talk about what we do have A LOT&gt;.</a:t>
            </a:r>
          </a:p>
          <a:p>
            <a:r>
              <a:rPr lang="en-US" dirty="0"/>
              <a:t>We</a:t>
            </a:r>
            <a:r>
              <a:rPr lang="en-US" baseline="0" dirty="0"/>
              <a:t> have methodologies, peer groups, trauma experts and we have systems that developed models for change that created and modeled healthy and supportive relationships in the organizations..</a:t>
            </a:r>
          </a:p>
          <a:p>
            <a:endParaRPr lang="en-US" dirty="0"/>
          </a:p>
        </p:txBody>
      </p:sp>
      <p:sp>
        <p:nvSpPr>
          <p:cNvPr id="4" name="Slide Number Placeholder 3"/>
          <p:cNvSpPr>
            <a:spLocks noGrp="1"/>
          </p:cNvSpPr>
          <p:nvPr>
            <p:ph type="sldNum" sz="quarter" idx="10"/>
          </p:nvPr>
        </p:nvSpPr>
        <p:spPr/>
        <p:txBody>
          <a:bodyPr/>
          <a:lstStyle/>
          <a:p>
            <a:fld id="{81EE88FF-8D20-4D8C-82DF-CD737A791BFA}" type="slidenum">
              <a:rPr lang="en-US" smtClean="0"/>
              <a:t>19</a:t>
            </a:fld>
            <a:endParaRPr lang="en-US"/>
          </a:p>
        </p:txBody>
      </p:sp>
    </p:spTree>
    <p:extLst>
      <p:ext uri="{BB962C8B-B14F-4D97-AF65-F5344CB8AC3E}">
        <p14:creationId xmlns:p14="http://schemas.microsoft.com/office/powerpoint/2010/main" val="17917771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KEN</a:t>
            </a:r>
          </a:p>
        </p:txBody>
      </p:sp>
    </p:spTree>
    <p:extLst>
      <p:ext uri="{BB962C8B-B14F-4D97-AF65-F5344CB8AC3E}">
        <p14:creationId xmlns:p14="http://schemas.microsoft.com/office/powerpoint/2010/main" val="31622632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159" indent="-174159">
              <a:buFont typeface="Arial" panose="020B0604020202020204" pitchFamily="34" charset="0"/>
              <a:buChar char="•"/>
            </a:pPr>
            <a:r>
              <a:rPr lang="en-US" dirty="0"/>
              <a:t>Our</a:t>
            </a:r>
            <a:r>
              <a:rPr lang="en-US" baseline="0" dirty="0"/>
              <a:t> evaluation plan takes a multi-layered approach.</a:t>
            </a:r>
          </a:p>
          <a:p>
            <a:pPr marL="174159" indent="-174159">
              <a:buFont typeface="Arial" panose="020B0604020202020204" pitchFamily="34" charset="0"/>
              <a:buChar char="•"/>
            </a:pPr>
            <a:r>
              <a:rPr lang="en-US" baseline="0" dirty="0"/>
              <a:t>Knowledge change: Are we creating a meaningful and motivating learning experience with our Trauma 101 trainings?</a:t>
            </a:r>
          </a:p>
          <a:p>
            <a:pPr marL="638583" lvl="1" indent="-174159">
              <a:buFont typeface="Arial" panose="020B0604020202020204" pitchFamily="34" charset="0"/>
              <a:buChar char="•"/>
            </a:pPr>
            <a:r>
              <a:rPr lang="en-US" baseline="0" dirty="0"/>
              <a:t>Every participant fills out a 2 page training evaluation</a:t>
            </a:r>
          </a:p>
          <a:p>
            <a:pPr marL="174159" indent="-174159" defTabSz="928848">
              <a:buFont typeface="Arial" panose="020B0604020202020204" pitchFamily="34" charset="0"/>
              <a:buChar char="•"/>
              <a:defRPr/>
            </a:pPr>
            <a:r>
              <a:rPr lang="en-US" baseline="0" dirty="0"/>
              <a:t>Practice change: Are we providing support for transitioning knowledge into actual changes in our workplace? Evaluation components sometimes serve dual purpose of both evaluating change and creating it.</a:t>
            </a:r>
          </a:p>
          <a:p>
            <a:pPr marL="174159" indent="-174159">
              <a:buFont typeface="Arial" panose="020B0604020202020204" pitchFamily="34" charset="0"/>
              <a:buChar char="•"/>
            </a:pPr>
            <a:r>
              <a:rPr lang="en-US" baseline="0" dirty="0"/>
              <a:t>System impact: What do we expect will change over time when we are knowledgeable about and practicing trauma-informed principles? </a:t>
            </a:r>
          </a:p>
          <a:p>
            <a:pPr marL="638583" lvl="1" indent="-174159">
              <a:buFont typeface="Arial" panose="020B0604020202020204" pitchFamily="34" charset="0"/>
              <a:buChar char="•"/>
            </a:pPr>
            <a:r>
              <a:rPr lang="en-US" baseline="0" dirty="0"/>
              <a:t>For example, the recent staff engagement survey. We expect the impact to evolve slowly as trauma informed principles are practiced more frequently at the  individual, program, and system level.</a:t>
            </a:r>
          </a:p>
        </p:txBody>
      </p:sp>
      <p:sp>
        <p:nvSpPr>
          <p:cNvPr id="4" name="Slide Number Placeholder 3"/>
          <p:cNvSpPr>
            <a:spLocks noGrp="1"/>
          </p:cNvSpPr>
          <p:nvPr>
            <p:ph type="sldNum" sz="quarter" idx="10"/>
          </p:nvPr>
        </p:nvSpPr>
        <p:spPr/>
        <p:txBody>
          <a:bodyPr/>
          <a:lstStyle/>
          <a:p>
            <a:fld id="{E58D38A6-DAAC-42E9-8335-D9BB0479E0C0}" type="slidenum">
              <a:rPr lang="en-US" smtClean="0"/>
              <a:t>21</a:t>
            </a:fld>
            <a:endParaRPr lang="en-US"/>
          </a:p>
        </p:txBody>
      </p:sp>
    </p:spTree>
    <p:extLst>
      <p:ext uri="{BB962C8B-B14F-4D97-AF65-F5344CB8AC3E}">
        <p14:creationId xmlns:p14="http://schemas.microsoft.com/office/powerpoint/2010/main" val="37464425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159" indent="-174159">
              <a:buFont typeface="Arial" panose="020B0604020202020204" pitchFamily="34" charset="0"/>
              <a:buChar char="•"/>
            </a:pPr>
            <a:r>
              <a:rPr lang="en-US" dirty="0"/>
              <a:t>Commitment to Change is the</a:t>
            </a:r>
            <a:r>
              <a:rPr lang="en-US" baseline="0" dirty="0"/>
              <a:t> final step in our Trauma 101 training and in it we ask participants to identify one small trauma informed change that they can make in their worklife.</a:t>
            </a:r>
          </a:p>
          <a:p>
            <a:pPr marL="174159" indent="-174159">
              <a:buFont typeface="Arial" panose="020B0604020202020204" pitchFamily="34" charset="0"/>
              <a:buChar char="•"/>
            </a:pPr>
            <a:r>
              <a:rPr lang="en-US" baseline="0" dirty="0"/>
              <a:t>Participants create a plan to make that change and our evaluation team checks back in with them 1-2 months later to see how they did.</a:t>
            </a:r>
          </a:p>
          <a:p>
            <a:pPr marL="174159" indent="-174159">
              <a:buFont typeface="Arial" panose="020B0604020202020204" pitchFamily="34" charset="0"/>
              <a:buChar char="•"/>
            </a:pPr>
            <a:r>
              <a:rPr lang="en-US" baseline="0" dirty="0"/>
              <a:t>The response and participation has been promising.</a:t>
            </a:r>
          </a:p>
          <a:p>
            <a:pPr marL="174159" indent="-174159">
              <a:buFont typeface="Arial" panose="020B0604020202020204" pitchFamily="34" charset="0"/>
              <a:buChar char="•"/>
            </a:pPr>
            <a:r>
              <a:rPr lang="en-US" baseline="0" dirty="0"/>
              <a:t>Many participants report that they </a:t>
            </a:r>
            <a:r>
              <a:rPr lang="en-US" b="1" u="sng" baseline="0" dirty="0"/>
              <a:t>view this project specifically as a sign of SFDPH’s commitment to becoming a trauma informed system</a:t>
            </a:r>
            <a:r>
              <a:rPr lang="en-US" b="1" baseline="0" dirty="0"/>
              <a:t> </a:t>
            </a:r>
            <a:r>
              <a:rPr lang="en-US" baseline="0" dirty="0"/>
              <a:t>because we follow up with them after the training.</a:t>
            </a:r>
          </a:p>
          <a:p>
            <a:pPr marL="174159" indent="-174159">
              <a:buFont typeface="Arial" panose="020B0604020202020204" pitchFamily="34" charset="0"/>
              <a:buChar char="•"/>
            </a:pPr>
            <a:r>
              <a:rPr lang="en-US" baseline="0" dirty="0"/>
              <a:t>Although not all participants are successful, the vast majority are and plan to continue implementing the changes.</a:t>
            </a:r>
          </a:p>
          <a:p>
            <a:pPr marL="174159" indent="-174159">
              <a:buFont typeface="Arial" panose="020B0604020202020204" pitchFamily="34" charset="0"/>
              <a:buChar char="•"/>
            </a:pPr>
            <a:r>
              <a:rPr lang="en-US" baseline="0" dirty="0"/>
              <a:t>Participant quotes:</a:t>
            </a:r>
          </a:p>
          <a:p>
            <a:r>
              <a:rPr lang="en-US" b="1" dirty="0"/>
              <a:t>“It was difficult at first. But as I put it into practice, I felt a sense of relief because it became easier to incorporate it in my attitude and thinking.”</a:t>
            </a:r>
          </a:p>
          <a:p>
            <a:r>
              <a:rPr lang="en-US" b="1" dirty="0"/>
              <a:t>“It worked out fine my team now are working better and are more understanding of each other which eliminates a lot of stress. ”</a:t>
            </a:r>
          </a:p>
          <a:p>
            <a:r>
              <a:rPr lang="en-US" b="1" dirty="0"/>
              <a:t>“It makes coming to work worthwhile. ”</a:t>
            </a:r>
          </a:p>
        </p:txBody>
      </p:sp>
      <p:sp>
        <p:nvSpPr>
          <p:cNvPr id="4" name="Slide Number Placeholder 3"/>
          <p:cNvSpPr>
            <a:spLocks noGrp="1"/>
          </p:cNvSpPr>
          <p:nvPr>
            <p:ph type="sldNum" sz="quarter" idx="10"/>
          </p:nvPr>
        </p:nvSpPr>
        <p:spPr/>
        <p:txBody>
          <a:bodyPr/>
          <a:lstStyle/>
          <a:p>
            <a:fld id="{E58D38A6-DAAC-42E9-8335-D9BB0479E0C0}" type="slidenum">
              <a:rPr lang="en-US" smtClean="0"/>
              <a:t>22</a:t>
            </a:fld>
            <a:endParaRPr lang="en-US"/>
          </a:p>
        </p:txBody>
      </p:sp>
    </p:spTree>
    <p:extLst>
      <p:ext uri="{BB962C8B-B14F-4D97-AF65-F5344CB8AC3E}">
        <p14:creationId xmlns:p14="http://schemas.microsoft.com/office/powerpoint/2010/main" val="35330444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159" indent="-174159" defTabSz="928848">
              <a:buFont typeface="Arial" panose="020B0604020202020204" pitchFamily="34" charset="0"/>
              <a:buChar char="•"/>
              <a:defRPr/>
            </a:pPr>
            <a:r>
              <a:rPr lang="en-US" i="1" dirty="0"/>
              <a:t>Participants’ perspectives on </a:t>
            </a:r>
            <a:r>
              <a:rPr lang="en-US" b="1" i="1" dirty="0"/>
              <a:t>becoming a trauma informed system</a:t>
            </a:r>
            <a:r>
              <a:rPr lang="en-US" i="1" dirty="0"/>
              <a:t> are measured at the 1-3 months following the training on 5 point scale of “agreement.”</a:t>
            </a:r>
          </a:p>
          <a:p>
            <a:pPr marL="174159" indent="-174159">
              <a:buFont typeface="Arial" panose="020B0604020202020204" pitchFamily="34" charset="0"/>
              <a:buChar char="•"/>
            </a:pPr>
            <a:r>
              <a:rPr lang="en-US" dirty="0"/>
              <a:t>Mean scores</a:t>
            </a:r>
          </a:p>
          <a:p>
            <a:pPr marL="174159" indent="-174159">
              <a:buFont typeface="Arial" panose="020B0604020202020204" pitchFamily="34" charset="0"/>
              <a:buChar char="•"/>
            </a:pPr>
            <a:r>
              <a:rPr lang="en-US" dirty="0"/>
              <a:t>We consistently receive overall</a:t>
            </a:r>
            <a:r>
              <a:rPr lang="en-US" baseline="0" dirty="0"/>
              <a:t> approval scores of 4 or higher.</a:t>
            </a:r>
          </a:p>
          <a:p>
            <a:pPr marL="174159" indent="-174159">
              <a:buFont typeface="Arial" panose="020B0604020202020204" pitchFamily="34" charset="0"/>
              <a:buChar char="•"/>
            </a:pPr>
            <a:r>
              <a:rPr lang="en-US" baseline="0" dirty="0"/>
              <a:t>Participants leave the training feeling that it is important to become trauma informed and it will improve their daily worklife.</a:t>
            </a:r>
          </a:p>
          <a:p>
            <a:pPr marL="174159" indent="-174159">
              <a:buFont typeface="Arial" panose="020B0604020202020204" pitchFamily="34" charset="0"/>
              <a:buChar char="•"/>
            </a:pPr>
            <a:r>
              <a:rPr lang="en-US" baseline="0" dirty="0"/>
              <a:t>However, they are unsure if we are committed to the process of becoming a TIS or if this initiative will be unsuccessful and they are not yet confident that they will be able to easily apply the TIS principles in their own work.</a:t>
            </a:r>
          </a:p>
          <a:p>
            <a:pPr marL="174159" indent="-174159">
              <a:buFont typeface="Arial" panose="020B0604020202020204" pitchFamily="34" charset="0"/>
              <a:buChar char="•"/>
            </a:pPr>
            <a:r>
              <a:rPr lang="en-US" baseline="0" dirty="0"/>
              <a:t>These findings tell us that we are able to instill a sense of value for becoming a trauma informed system and that we need to keep the work of becoming a trauma informed system visible and easy to implement.</a:t>
            </a:r>
            <a:endParaRPr lang="en-US" dirty="0"/>
          </a:p>
        </p:txBody>
      </p:sp>
      <p:sp>
        <p:nvSpPr>
          <p:cNvPr id="4" name="Slide Number Placeholder 3"/>
          <p:cNvSpPr>
            <a:spLocks noGrp="1"/>
          </p:cNvSpPr>
          <p:nvPr>
            <p:ph type="sldNum" sz="quarter" idx="10"/>
          </p:nvPr>
        </p:nvSpPr>
        <p:spPr/>
        <p:txBody>
          <a:bodyPr/>
          <a:lstStyle/>
          <a:p>
            <a:fld id="{E58D38A6-DAAC-42E9-8335-D9BB0479E0C0}" type="slidenum">
              <a:rPr lang="en-US" smtClean="0"/>
              <a:t>23</a:t>
            </a:fld>
            <a:endParaRPr lang="en-US"/>
          </a:p>
        </p:txBody>
      </p:sp>
    </p:spTree>
    <p:extLst>
      <p:ext uri="{BB962C8B-B14F-4D97-AF65-F5344CB8AC3E}">
        <p14:creationId xmlns:p14="http://schemas.microsoft.com/office/powerpoint/2010/main" val="2413001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4159" indent="-174159">
              <a:buFont typeface="Arial" panose="020B0604020202020204" pitchFamily="34" charset="0"/>
              <a:buChar char="•"/>
            </a:pPr>
            <a:r>
              <a:rPr lang="en-US" dirty="0"/>
              <a:t>The</a:t>
            </a:r>
            <a:r>
              <a:rPr lang="en-US" baseline="0" dirty="0"/>
              <a:t> all-staff engagement survey will be a useful tool in seeing how efforts, including the TIS Initiative, are impacting our department’s ability to engage staff.</a:t>
            </a:r>
          </a:p>
          <a:p>
            <a:pPr marL="174159" indent="-174159">
              <a:buFont typeface="Arial" panose="020B0604020202020204" pitchFamily="34" charset="0"/>
              <a:buChar char="•"/>
            </a:pPr>
            <a:r>
              <a:rPr lang="en-US" baseline="0" dirty="0"/>
              <a:t>Individuals items from the survey can be mapped onto TIS principles to see progress over time as the survey is administered on an annual basis.</a:t>
            </a:r>
          </a:p>
          <a:p>
            <a:pPr marL="174159" indent="-174159">
              <a:buFont typeface="Arial" panose="020B0604020202020204" pitchFamily="34" charset="0"/>
              <a:buChar char="•"/>
            </a:pPr>
            <a:r>
              <a:rPr lang="en-US" baseline="0" dirty="0"/>
              <a:t>To establish a more direct link to the impact of becoming trauma informed, the all staff engagement survey will be examined at the program level among programs who are TIS champions to track how their adoption of TIS principles impact their staff engagement scores over time.</a:t>
            </a:r>
            <a:endParaRPr lang="en-US" dirty="0"/>
          </a:p>
        </p:txBody>
      </p:sp>
      <p:sp>
        <p:nvSpPr>
          <p:cNvPr id="4" name="Slide Number Placeholder 3"/>
          <p:cNvSpPr>
            <a:spLocks noGrp="1"/>
          </p:cNvSpPr>
          <p:nvPr>
            <p:ph type="sldNum" sz="quarter" idx="10"/>
          </p:nvPr>
        </p:nvSpPr>
        <p:spPr/>
        <p:txBody>
          <a:bodyPr/>
          <a:lstStyle/>
          <a:p>
            <a:fld id="{E58D38A6-DAAC-42E9-8335-D9BB0479E0C0}" type="slidenum">
              <a:rPr lang="en-US" smtClean="0"/>
              <a:t>24</a:t>
            </a:fld>
            <a:endParaRPr lang="en-US"/>
          </a:p>
        </p:txBody>
      </p:sp>
    </p:spTree>
    <p:extLst>
      <p:ext uri="{BB962C8B-B14F-4D97-AF65-F5344CB8AC3E}">
        <p14:creationId xmlns:p14="http://schemas.microsoft.com/office/powerpoint/2010/main" val="30766099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Rapid</a:t>
            </a:r>
            <a:r>
              <a:rPr lang="en-US" baseline="0" dirty="0"/>
              <a:t> Change Cycles/ what is next</a:t>
            </a:r>
            <a:endParaRPr lang="en-US" dirty="0"/>
          </a:p>
        </p:txBody>
      </p:sp>
      <p:sp>
        <p:nvSpPr>
          <p:cNvPr id="4" name="Slide Number Placeholder 3"/>
          <p:cNvSpPr>
            <a:spLocks noGrp="1"/>
          </p:cNvSpPr>
          <p:nvPr>
            <p:ph type="sldNum" sz="quarter" idx="10"/>
          </p:nvPr>
        </p:nvSpPr>
        <p:spPr/>
        <p:txBody>
          <a:bodyPr/>
          <a:lstStyle/>
          <a:p>
            <a:fld id="{F55DCA89-A3F8-4845-A847-6D8540D651B4}" type="slidenum">
              <a:rPr lang="en-US" smtClean="0"/>
              <a:pPr/>
              <a:t>25</a:t>
            </a:fld>
            <a:endParaRPr lang="en-US" dirty="0"/>
          </a:p>
        </p:txBody>
      </p:sp>
    </p:spTree>
    <p:extLst>
      <p:ext uri="{BB962C8B-B14F-4D97-AF65-F5344CB8AC3E}">
        <p14:creationId xmlns:p14="http://schemas.microsoft.com/office/powerpoint/2010/main" val="944643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0ED4E85-04B9-4ADC-A981-2794616991C3}" type="slidenum">
              <a:rPr lang="en-US" smtClean="0"/>
              <a:t>4</a:t>
            </a:fld>
            <a:endParaRPr lang="en-US"/>
          </a:p>
        </p:txBody>
      </p:sp>
    </p:spTree>
    <p:extLst>
      <p:ext uri="{BB962C8B-B14F-4D97-AF65-F5344CB8AC3E}">
        <p14:creationId xmlns:p14="http://schemas.microsoft.com/office/powerpoint/2010/main" val="607810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Who</a:t>
            </a:r>
            <a:r>
              <a:rPr lang="en-US" baseline="0" dirty="0"/>
              <a:t> AM I</a:t>
            </a:r>
            <a:endParaRPr lang="en-US" dirty="0"/>
          </a:p>
        </p:txBody>
      </p:sp>
      <p:sp>
        <p:nvSpPr>
          <p:cNvPr id="4" name="Slide Number Placeholder 3"/>
          <p:cNvSpPr>
            <a:spLocks noGrp="1"/>
          </p:cNvSpPr>
          <p:nvPr>
            <p:ph type="sldNum" sz="quarter" idx="10"/>
          </p:nvPr>
        </p:nvSpPr>
        <p:spPr/>
        <p:txBody>
          <a:bodyPr/>
          <a:lstStyle/>
          <a:p>
            <a:fld id="{F55DCA89-A3F8-4845-A847-6D8540D651B4}" type="slidenum">
              <a:rPr lang="en-US" smtClean="0"/>
              <a:pPr/>
              <a:t>5</a:t>
            </a:fld>
            <a:endParaRPr lang="en-US" dirty="0"/>
          </a:p>
        </p:txBody>
      </p:sp>
    </p:spTree>
    <p:extLst>
      <p:ext uri="{BB962C8B-B14F-4D97-AF65-F5344CB8AC3E}">
        <p14:creationId xmlns:p14="http://schemas.microsoft.com/office/powerpoint/2010/main" val="188744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00FF"/>
                </a:solidFill>
              </a:rPr>
              <a:t>Bureaucracies are inhumane it takes intentional</a:t>
            </a:r>
            <a:r>
              <a:rPr lang="en-US" baseline="0" dirty="0">
                <a:solidFill>
                  <a:srgbClr val="0000FF"/>
                </a:solidFill>
              </a:rPr>
              <a:t> leadership to make them humane.  </a:t>
            </a:r>
            <a:endParaRPr lang="en-US" dirty="0">
              <a:solidFill>
                <a:srgbClr val="0000FF"/>
              </a:solidFill>
            </a:endParaRPr>
          </a:p>
          <a:p>
            <a:r>
              <a:rPr lang="en-US" dirty="0">
                <a:solidFill>
                  <a:srgbClr val="0000FF"/>
                </a:solidFill>
              </a:rPr>
              <a:t>(P</a:t>
            </a:r>
            <a:r>
              <a:rPr lang="en-US" dirty="0"/>
              <a:t>)Being</a:t>
            </a:r>
            <a:r>
              <a:rPr lang="en-US" baseline="0" dirty="0"/>
              <a:t> Understood, (R) Building a thinking/Mindful organization, (E)Common Principles,(P) Differences, (P)engaged, invested, Inclusive Solutions, (E) Policy Based on Need, (D) Data Informed Decision.</a:t>
            </a:r>
          </a:p>
          <a:p>
            <a:endParaRPr lang="en-US" baseline="0" dirty="0"/>
          </a:p>
        </p:txBody>
      </p:sp>
      <p:sp>
        <p:nvSpPr>
          <p:cNvPr id="4" name="Slide Number Placeholder 3"/>
          <p:cNvSpPr>
            <a:spLocks noGrp="1"/>
          </p:cNvSpPr>
          <p:nvPr>
            <p:ph type="sldNum" sz="quarter" idx="10"/>
          </p:nvPr>
        </p:nvSpPr>
        <p:spPr/>
        <p:txBody>
          <a:bodyPr/>
          <a:lstStyle/>
          <a:p>
            <a:fld id="{F55DCA89-A3F8-4845-A847-6D8540D651B4}" type="slidenum">
              <a:rPr lang="en-US" smtClean="0"/>
              <a:pPr/>
              <a:t>6</a:t>
            </a:fld>
            <a:endParaRPr lang="en-US"/>
          </a:p>
        </p:txBody>
      </p:sp>
    </p:spTree>
    <p:extLst>
      <p:ext uri="{BB962C8B-B14F-4D97-AF65-F5344CB8AC3E}">
        <p14:creationId xmlns:p14="http://schemas.microsoft.com/office/powerpoint/2010/main" val="33235239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a:t>
            </a:r>
            <a:r>
              <a:rPr lang="en-US" baseline="0" dirty="0"/>
              <a:t> public health issue is big!</a:t>
            </a:r>
          </a:p>
          <a:p>
            <a:r>
              <a:rPr lang="en-US" baseline="0" dirty="0"/>
              <a:t>This is a huge call to action and requires us to lead differently—work differently—think differently—and act </a:t>
            </a:r>
            <a:r>
              <a:rPr lang="en-US" baseline="0" dirty="0" err="1"/>
              <a:t>differenly</a:t>
            </a:r>
            <a:endParaRPr lang="en-US" baseline="0" dirty="0"/>
          </a:p>
          <a:p>
            <a:r>
              <a:rPr lang="en-US" baseline="0" dirty="0"/>
              <a:t>Change can also be a stressor—as can calls to action</a:t>
            </a:r>
          </a:p>
          <a:p>
            <a:r>
              <a:rPr lang="en-US" baseline="0" dirty="0"/>
              <a:t>Workforce needs safe spaces – especially those in leadership roles as they usually don</a:t>
            </a:r>
            <a:r>
              <a:rPr lang="uk-UA" baseline="0" dirty="0"/>
              <a:t>’</a:t>
            </a:r>
            <a:r>
              <a:rPr lang="en-US" baseline="0" dirty="0"/>
              <a:t>t have these this type of refuge to think with their peers and be honest about challenges – have reflective moments to integrate learning and focus on growth.</a:t>
            </a:r>
          </a:p>
          <a:p>
            <a:r>
              <a:rPr lang="en-US" baseline="0" dirty="0"/>
              <a:t>We will experiment in </a:t>
            </a:r>
            <a:r>
              <a:rPr lang="en-US" baseline="0" dirty="0" err="1"/>
              <a:t>builiding</a:t>
            </a:r>
            <a:r>
              <a:rPr lang="en-US" baseline="0" dirty="0"/>
              <a:t> one today and see how it goes..</a:t>
            </a:r>
            <a:endParaRPr lang="en-US" dirty="0"/>
          </a:p>
        </p:txBody>
      </p:sp>
      <p:sp>
        <p:nvSpPr>
          <p:cNvPr id="4" name="Slide Number Placeholder 3"/>
          <p:cNvSpPr>
            <a:spLocks noGrp="1"/>
          </p:cNvSpPr>
          <p:nvPr>
            <p:ph type="sldNum" sz="quarter" idx="10"/>
          </p:nvPr>
        </p:nvSpPr>
        <p:spPr/>
        <p:txBody>
          <a:bodyPr/>
          <a:lstStyle/>
          <a:p>
            <a:fld id="{90ED4E85-04B9-4ADC-A981-2794616991C3}" type="slidenum">
              <a:rPr lang="en-US" smtClean="0"/>
              <a:t>7</a:t>
            </a:fld>
            <a:endParaRPr lang="en-US"/>
          </a:p>
        </p:txBody>
      </p:sp>
    </p:spTree>
    <p:extLst>
      <p:ext uri="{BB962C8B-B14F-4D97-AF65-F5344CB8AC3E}">
        <p14:creationId xmlns:p14="http://schemas.microsoft.com/office/powerpoint/2010/main" val="2622810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Trauma is historical, intergenerational,  institutional, structural</a:t>
            </a:r>
            <a:r>
              <a:rPr lang="en-US" baseline="0" dirty="0"/>
              <a:t> and so healing must also be</a:t>
            </a:r>
            <a:r>
              <a:rPr lang="is-IS" baseline="0" dirty="0"/>
              <a:t>…</a:t>
            </a:r>
            <a:r>
              <a:rPr lang="en-US" dirty="0"/>
              <a:t>Linked to</a:t>
            </a:r>
            <a:r>
              <a:rPr lang="en-US" baseline="0" dirty="0"/>
              <a:t> too many poor health outcomes for individuals and communities</a:t>
            </a:r>
          </a:p>
          <a:p>
            <a:r>
              <a:rPr lang="en-US" dirty="0"/>
              <a:t>Brief</a:t>
            </a:r>
            <a:r>
              <a:rPr lang="en-US" baseline="0" dirty="0"/>
              <a:t> Overview—highlight that it study recreated with lots of populations with more or less same results and continues to this day—</a:t>
            </a:r>
            <a:r>
              <a:rPr lang="en-US" baseline="0" dirty="0" err="1"/>
              <a:t>Acesconnection.com</a:t>
            </a:r>
            <a:r>
              <a:rPr lang="en-US" baseline="0" dirty="0"/>
              <a:t> CDC website—built into many tools so that Systems of Care can collect--</a:t>
            </a:r>
            <a:endParaRPr lang="en-US" dirty="0"/>
          </a:p>
        </p:txBody>
      </p:sp>
      <p:sp>
        <p:nvSpPr>
          <p:cNvPr id="4" name="Slide Number Placeholder 3"/>
          <p:cNvSpPr>
            <a:spLocks noGrp="1"/>
          </p:cNvSpPr>
          <p:nvPr>
            <p:ph type="sldNum" sz="quarter" idx="10"/>
          </p:nvPr>
        </p:nvSpPr>
        <p:spPr/>
        <p:txBody>
          <a:bodyPr/>
          <a:lstStyle/>
          <a:p>
            <a:fld id="{90ED4E85-04B9-4ADC-A981-2794616991C3}" type="slidenum">
              <a:rPr lang="en-US" smtClean="0"/>
              <a:t>8</a:t>
            </a:fld>
            <a:endParaRPr lang="en-US"/>
          </a:p>
        </p:txBody>
      </p:sp>
    </p:spTree>
    <p:extLst>
      <p:ext uri="{BB962C8B-B14F-4D97-AF65-F5344CB8AC3E}">
        <p14:creationId xmlns:p14="http://schemas.microsoft.com/office/powerpoint/2010/main" val="42768286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a:t>
            </a:r>
            <a:r>
              <a:rPr lang="en-US" baseline="0" dirty="0"/>
              <a:t> get hurt in relationships, we heal in relationships.</a:t>
            </a:r>
          </a:p>
          <a:p>
            <a:r>
              <a:rPr lang="en-US" baseline="0" dirty="0"/>
              <a:t>Symptoms of trauma live in individuals as well as our workforce (Walden House example), in our leadership (checked out/reactive/</a:t>
            </a:r>
            <a:r>
              <a:rPr lang="en-US" baseline="0" dirty="0" err="1"/>
              <a:t>hypervigilant</a:t>
            </a:r>
            <a:r>
              <a:rPr lang="en-US" baseline="0" dirty="0"/>
              <a:t>/defended), organizationally, and even in our funding streams—silo, us/them, mine/yours, territorial,  </a:t>
            </a:r>
            <a:r>
              <a:rPr lang="en-US" baseline="0" dirty="0" err="1"/>
              <a:t>etc</a:t>
            </a:r>
            <a:endParaRPr lang="en-US" baseline="0" dirty="0"/>
          </a:p>
          <a:p>
            <a:r>
              <a:rPr lang="en-US" baseline="0" dirty="0"/>
              <a:t>Shout out for the principles as a path back from this kind of suffering at all levels</a:t>
            </a:r>
            <a:endParaRPr lang="en-US" dirty="0"/>
          </a:p>
        </p:txBody>
      </p:sp>
      <p:sp>
        <p:nvSpPr>
          <p:cNvPr id="4" name="Slide Number Placeholder 3"/>
          <p:cNvSpPr>
            <a:spLocks noGrp="1"/>
          </p:cNvSpPr>
          <p:nvPr>
            <p:ph type="sldNum" sz="quarter" idx="10"/>
          </p:nvPr>
        </p:nvSpPr>
        <p:spPr/>
        <p:txBody>
          <a:bodyPr/>
          <a:lstStyle/>
          <a:p>
            <a:fld id="{90ED4E85-04B9-4ADC-A981-2794616991C3}" type="slidenum">
              <a:rPr lang="en-US" smtClean="0"/>
              <a:t>11</a:t>
            </a:fld>
            <a:endParaRPr lang="en-US"/>
          </a:p>
        </p:txBody>
      </p:sp>
    </p:spTree>
    <p:extLst>
      <p:ext uri="{BB962C8B-B14F-4D97-AF65-F5344CB8AC3E}">
        <p14:creationId xmlns:p14="http://schemas.microsoft.com/office/powerpoint/2010/main" val="12764205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Bloom Article:</a:t>
            </a:r>
            <a:r>
              <a:rPr lang="en-US" baseline="0" dirty="0"/>
              <a:t> chronic stressors can lead to following symptoms or organization: loss of safety, lack of emotional management, disassociation, amnesia, fragmentation—broken feedback loops, increased authoritarianism, disempowerment, breakdown of </a:t>
            </a:r>
            <a:r>
              <a:rPr lang="en-US" baseline="0" dirty="0" err="1"/>
              <a:t>communciation</a:t>
            </a:r>
            <a:r>
              <a:rPr lang="en-US" baseline="0" dirty="0"/>
              <a:t>, inability to resolve conflict, demoralization</a:t>
            </a:r>
            <a:r>
              <a:rPr lang="is-IS" baseline="0" dirty="0"/>
              <a:t>…in short, a trauma-organized system.</a:t>
            </a:r>
            <a:endParaRPr lang="en-US" dirty="0"/>
          </a:p>
        </p:txBody>
      </p:sp>
      <p:sp>
        <p:nvSpPr>
          <p:cNvPr id="4" name="Slide Number Placeholder 3"/>
          <p:cNvSpPr>
            <a:spLocks noGrp="1"/>
          </p:cNvSpPr>
          <p:nvPr>
            <p:ph type="sldNum" sz="quarter" idx="10"/>
          </p:nvPr>
        </p:nvSpPr>
        <p:spPr/>
        <p:txBody>
          <a:bodyPr/>
          <a:lstStyle/>
          <a:p>
            <a:fld id="{90ED4E85-04B9-4ADC-A981-2794616991C3}" type="slidenum">
              <a:rPr lang="en-US" smtClean="0"/>
              <a:t>14</a:t>
            </a:fld>
            <a:endParaRPr lang="en-US"/>
          </a:p>
        </p:txBody>
      </p:sp>
    </p:spTree>
    <p:extLst>
      <p:ext uri="{BB962C8B-B14F-4D97-AF65-F5344CB8AC3E}">
        <p14:creationId xmlns:p14="http://schemas.microsoft.com/office/powerpoint/2010/main" val="3515132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a:t>
            </a:r>
            <a:r>
              <a:rPr lang="en-US" baseline="0" dirty="0"/>
              <a:t> know</a:t>
            </a:r>
            <a:r>
              <a:rPr lang="is-IS" baseline="0" dirty="0"/>
              <a:t>…where we are...where are we headed? What does it look like?</a:t>
            </a:r>
          </a:p>
          <a:p>
            <a:r>
              <a:rPr lang="is-IS" baseline="0" dirty="0"/>
              <a:t>Begin to think about Blooms theory of parallel process of recovery---individual recovery, organizational recovery and Systemic healing..</a:t>
            </a:r>
          </a:p>
          <a:p>
            <a:br>
              <a:rPr lang="is-IS" baseline="0" dirty="0"/>
            </a:br>
            <a:r>
              <a:rPr lang="is-IS" baseline="0" dirty="0"/>
              <a:t>Examples from each.</a:t>
            </a:r>
          </a:p>
          <a:p>
            <a:r>
              <a:rPr lang="is-IS" baseline="0" dirty="0"/>
              <a:t>Truama Organized: Death of teacher at TNS; van at Walden, CBOs competing and not connecting, closed doors</a:t>
            </a:r>
            <a:r>
              <a:rPr lang="en-US" baseline="0" dirty="0"/>
              <a:t>—</a:t>
            </a:r>
            <a:r>
              <a:rPr lang="is-IS" baseline="0" dirty="0"/>
              <a:t>”we dont fund this,  you have to go here”, ---we are learning, insert TIS Plug here but need to sustain learning and practices with orgnaizational structures that support healing relationships.  </a:t>
            </a:r>
            <a:endParaRPr lang="en-US" dirty="0"/>
          </a:p>
        </p:txBody>
      </p:sp>
      <p:sp>
        <p:nvSpPr>
          <p:cNvPr id="4" name="Slide Number Placeholder 3"/>
          <p:cNvSpPr>
            <a:spLocks noGrp="1"/>
          </p:cNvSpPr>
          <p:nvPr>
            <p:ph type="sldNum" sz="quarter" idx="10"/>
          </p:nvPr>
        </p:nvSpPr>
        <p:spPr/>
        <p:txBody>
          <a:bodyPr/>
          <a:lstStyle/>
          <a:p>
            <a:fld id="{90ED4E85-04B9-4ADC-A981-2794616991C3}" type="slidenum">
              <a:rPr lang="en-US" smtClean="0"/>
              <a:t>15</a:t>
            </a:fld>
            <a:endParaRPr lang="en-US"/>
          </a:p>
        </p:txBody>
      </p:sp>
    </p:spTree>
    <p:extLst>
      <p:ext uri="{BB962C8B-B14F-4D97-AF65-F5344CB8AC3E}">
        <p14:creationId xmlns:p14="http://schemas.microsoft.com/office/powerpoint/2010/main" val="4162825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4AF466F-BDA4-4F18-9C7B-FF0A9A1B0E80}" type="datetime1">
              <a:rPr lang="en-US" smtClean="0">
                <a:solidFill>
                  <a:srgbClr val="EEECE1"/>
                </a:solidFill>
              </a:rPr>
              <a:pPr/>
              <a:t>10/8/2017</a:t>
            </a:fld>
            <a:endParaRPr lang="en-US" dirty="0">
              <a:solidFill>
                <a:srgbClr val="EEECE1"/>
              </a:solidFill>
            </a:endParaRPr>
          </a:p>
        </p:txBody>
      </p:sp>
      <p:sp>
        <p:nvSpPr>
          <p:cNvPr id="5" name="Footer Placeholder 4"/>
          <p:cNvSpPr>
            <a:spLocks noGrp="1"/>
          </p:cNvSpPr>
          <p:nvPr>
            <p:ph type="ftr" sz="quarter" idx="11"/>
          </p:nvPr>
        </p:nvSpPr>
        <p:spPr/>
        <p:txBody>
          <a:bodyPr/>
          <a:lstStyle/>
          <a:p>
            <a:endParaRPr lang="en-US" dirty="0">
              <a:solidFill>
                <a:srgbClr val="EEECE1"/>
              </a:solidFill>
            </a:endParaRPr>
          </a:p>
        </p:txBody>
      </p:sp>
      <p:sp>
        <p:nvSpPr>
          <p:cNvPr id="6" name="Slide Number Placeholder 5"/>
          <p:cNvSpPr>
            <a:spLocks noGrp="1"/>
          </p:cNvSpPr>
          <p:nvPr>
            <p:ph type="sldNum" sz="quarter" idx="12"/>
          </p:nvPr>
        </p:nvSpPr>
        <p:spPr/>
        <p:txBody>
          <a:bodyPr/>
          <a:lstStyle/>
          <a:p>
            <a:fld id="{5FAAC03E-7B99-4A68-AB35-51378FC0FCA6}" type="slidenum">
              <a:rPr lang="en-US" smtClean="0">
                <a:solidFill>
                  <a:prstClr val="white"/>
                </a:solidFill>
              </a:rPr>
              <a:pPr/>
              <a:t>‹#›</a:t>
            </a:fld>
            <a:endParaRPr lang="en-US" dirty="0">
              <a:solidFill>
                <a:prstClr val="white"/>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FB4290-6522-4139-852E-05BD9E7F0D2E}" type="datetime1">
              <a:rPr lang="en-US" smtClean="0">
                <a:solidFill>
                  <a:srgbClr val="EEECE1"/>
                </a:solidFill>
              </a:rPr>
              <a:pPr/>
              <a:t>10/8/2017</a:t>
            </a:fld>
            <a:endParaRPr lang="en-US" dirty="0">
              <a:solidFill>
                <a:srgbClr val="EEECE1"/>
              </a:solidFill>
            </a:endParaRPr>
          </a:p>
        </p:txBody>
      </p:sp>
      <p:sp>
        <p:nvSpPr>
          <p:cNvPr id="5" name="Footer Placeholder 4"/>
          <p:cNvSpPr>
            <a:spLocks noGrp="1"/>
          </p:cNvSpPr>
          <p:nvPr>
            <p:ph type="ftr" sz="quarter" idx="11"/>
          </p:nvPr>
        </p:nvSpPr>
        <p:spPr/>
        <p:txBody>
          <a:bodyPr/>
          <a:lstStyle/>
          <a:p>
            <a:endParaRPr lang="en-US" dirty="0">
              <a:solidFill>
                <a:srgbClr val="EEECE1"/>
              </a:solidFill>
            </a:endParaRPr>
          </a:p>
        </p:txBody>
      </p:sp>
      <p:sp>
        <p:nvSpPr>
          <p:cNvPr id="6" name="Slide Number Placeholder 5"/>
          <p:cNvSpPr>
            <a:spLocks noGrp="1"/>
          </p:cNvSpPr>
          <p:nvPr>
            <p:ph type="sldNum" sz="quarter" idx="12"/>
          </p:nvPr>
        </p:nvSpPr>
        <p:spPr/>
        <p:txBody>
          <a:bodyPr/>
          <a:lstStyle/>
          <a:p>
            <a:fld id="{7636B7D0-E584-4A34-A9CE-068239ED13B5}" type="slidenum">
              <a:rPr lang="en-US" smtClean="0">
                <a:solidFill>
                  <a:prstClr val="white"/>
                </a:solidFill>
              </a:rPr>
              <a:pPr/>
              <a:t>‹#›</a:t>
            </a:fld>
            <a:endParaRPr lang="en-US" dirty="0">
              <a:solidFill>
                <a:prstClr val="white"/>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AB955F9-81EA-47C5-8059-9E5C2B437C70}" type="datetime1">
              <a:rPr lang="en-US" smtClean="0">
                <a:solidFill>
                  <a:srgbClr val="EEECE1"/>
                </a:solidFill>
              </a:rPr>
              <a:pPr/>
              <a:t>10/8/2017</a:t>
            </a:fld>
            <a:endParaRPr lang="en-US" dirty="0">
              <a:solidFill>
                <a:srgbClr val="EEECE1"/>
              </a:solidFill>
            </a:endParaRPr>
          </a:p>
        </p:txBody>
      </p:sp>
      <p:sp>
        <p:nvSpPr>
          <p:cNvPr id="5" name="Footer Placeholder 4"/>
          <p:cNvSpPr>
            <a:spLocks noGrp="1"/>
          </p:cNvSpPr>
          <p:nvPr>
            <p:ph type="ftr" sz="quarter" idx="11"/>
          </p:nvPr>
        </p:nvSpPr>
        <p:spPr/>
        <p:txBody>
          <a:bodyPr/>
          <a:lstStyle/>
          <a:p>
            <a:endParaRPr lang="en-US" dirty="0">
              <a:solidFill>
                <a:srgbClr val="EEECE1"/>
              </a:solidFill>
            </a:endParaRPr>
          </a:p>
        </p:txBody>
      </p:sp>
      <p:sp>
        <p:nvSpPr>
          <p:cNvPr id="6" name="Slide Number Placeholder 5"/>
          <p:cNvSpPr>
            <a:spLocks noGrp="1"/>
          </p:cNvSpPr>
          <p:nvPr>
            <p:ph type="sldNum" sz="quarter" idx="12"/>
          </p:nvPr>
        </p:nvSpPr>
        <p:spPr/>
        <p:txBody>
          <a:bodyPr/>
          <a:lstStyle/>
          <a:p>
            <a:fld id="{46C518C0-FD0D-4F56-B335-CE4ADD8C9876}" type="slidenum">
              <a:rPr lang="en-US" smtClean="0">
                <a:solidFill>
                  <a:prstClr val="white"/>
                </a:solidFill>
              </a:rPr>
              <a:pPr/>
              <a:t>‹#›</a:t>
            </a:fld>
            <a:endParaRPr lang="en-US" dirty="0">
              <a:solidFill>
                <a:prstClr val="white"/>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CEF607B-A47E-422C-9BEF-122CCDB7C526}" type="datetime1">
              <a:rPr lang="en-US" smtClean="0">
                <a:solidFill>
                  <a:srgbClr val="EEECE1"/>
                </a:solidFill>
              </a:rPr>
              <a:pPr/>
              <a:t>10/8/2017</a:t>
            </a:fld>
            <a:endParaRPr lang="en-US" dirty="0">
              <a:solidFill>
                <a:srgbClr val="EEECE1"/>
              </a:solidFill>
            </a:endParaRPr>
          </a:p>
        </p:txBody>
      </p:sp>
      <p:sp>
        <p:nvSpPr>
          <p:cNvPr id="5" name="Footer Placeholder 4"/>
          <p:cNvSpPr>
            <a:spLocks noGrp="1"/>
          </p:cNvSpPr>
          <p:nvPr>
            <p:ph type="ftr" sz="quarter" idx="11"/>
          </p:nvPr>
        </p:nvSpPr>
        <p:spPr/>
        <p:txBody>
          <a:bodyPr/>
          <a:lstStyle/>
          <a:p>
            <a:endParaRPr lang="en-US" dirty="0">
              <a:solidFill>
                <a:srgbClr val="EEECE1"/>
              </a:solidFill>
            </a:endParaRPr>
          </a:p>
        </p:txBody>
      </p:sp>
      <p:sp>
        <p:nvSpPr>
          <p:cNvPr id="6" name="Slide Number Placeholder 5"/>
          <p:cNvSpPr>
            <a:spLocks noGrp="1"/>
          </p:cNvSpPr>
          <p:nvPr>
            <p:ph type="sldNum" sz="quarter" idx="12"/>
          </p:nvPr>
        </p:nvSpPr>
        <p:spPr/>
        <p:txBody>
          <a:bodyPr/>
          <a:lstStyle/>
          <a:p>
            <a:fld id="{C9F5E22B-1CCB-4A31-B066-7A2D607F8AB1}" type="slidenum">
              <a:rPr lang="en-US" smtClean="0">
                <a:solidFill>
                  <a:prstClr val="white"/>
                </a:solidFill>
              </a:rPr>
              <a:pPr/>
              <a:t>‹#›</a:t>
            </a:fld>
            <a:endParaRPr lang="en-US" dirty="0">
              <a:solidFill>
                <a:prstClr val="white"/>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3A9A7CB-BEE6-4F99-898E-913F06E8E125}" type="datetime1">
              <a:rPr lang="en-US" smtClean="0">
                <a:solidFill>
                  <a:srgbClr val="EEECE1"/>
                </a:solidFill>
              </a:rPr>
              <a:pPr/>
              <a:t>10/8/2017</a:t>
            </a:fld>
            <a:endParaRPr lang="en-US" dirty="0">
              <a:solidFill>
                <a:srgbClr val="EEECE1"/>
              </a:solidFill>
            </a:endParaRPr>
          </a:p>
        </p:txBody>
      </p:sp>
      <p:sp>
        <p:nvSpPr>
          <p:cNvPr id="5" name="Footer Placeholder 4"/>
          <p:cNvSpPr>
            <a:spLocks noGrp="1"/>
          </p:cNvSpPr>
          <p:nvPr>
            <p:ph type="ftr" sz="quarter" idx="11"/>
          </p:nvPr>
        </p:nvSpPr>
        <p:spPr/>
        <p:txBody>
          <a:bodyPr/>
          <a:lstStyle/>
          <a:p>
            <a:endParaRPr lang="en-US" dirty="0">
              <a:solidFill>
                <a:srgbClr val="EEECE1"/>
              </a:solidFill>
            </a:endParaRPr>
          </a:p>
        </p:txBody>
      </p:sp>
      <p:sp>
        <p:nvSpPr>
          <p:cNvPr id="6" name="Slide Number Placeholder 5"/>
          <p:cNvSpPr>
            <a:spLocks noGrp="1"/>
          </p:cNvSpPr>
          <p:nvPr>
            <p:ph type="sldNum" sz="quarter" idx="12"/>
          </p:nvPr>
        </p:nvSpPr>
        <p:spPr/>
        <p:txBody>
          <a:bodyPr/>
          <a:lstStyle/>
          <a:p>
            <a:fld id="{62F7F11B-808F-4868-8650-FDAA72BF36A5}" type="slidenum">
              <a:rPr lang="en-US" smtClean="0">
                <a:solidFill>
                  <a:prstClr val="white"/>
                </a:solidFill>
              </a:rPr>
              <a:pPr/>
              <a:t>‹#›</a:t>
            </a:fld>
            <a:endParaRPr lang="en-US" dirty="0">
              <a:solidFill>
                <a:prstClr val="white"/>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EE300C-6FC5-4FC3-AF1A-075E4F50620D}" type="datetime1">
              <a:rPr lang="en-US" smtClean="0">
                <a:solidFill>
                  <a:srgbClr val="EEECE1"/>
                </a:solidFill>
              </a:rPr>
              <a:pPr/>
              <a:t>10/8/2017</a:t>
            </a:fld>
            <a:endParaRPr lang="en-US" dirty="0">
              <a:solidFill>
                <a:srgbClr val="EEECE1"/>
              </a:solidFill>
            </a:endParaRPr>
          </a:p>
        </p:txBody>
      </p:sp>
      <p:sp>
        <p:nvSpPr>
          <p:cNvPr id="6" name="Footer Placeholder 5"/>
          <p:cNvSpPr>
            <a:spLocks noGrp="1"/>
          </p:cNvSpPr>
          <p:nvPr>
            <p:ph type="ftr" sz="quarter" idx="11"/>
          </p:nvPr>
        </p:nvSpPr>
        <p:spPr/>
        <p:txBody>
          <a:bodyPr/>
          <a:lstStyle/>
          <a:p>
            <a:endParaRPr lang="en-US" dirty="0">
              <a:solidFill>
                <a:srgbClr val="EEECE1"/>
              </a:solidFill>
            </a:endParaRPr>
          </a:p>
        </p:txBody>
      </p:sp>
      <p:sp>
        <p:nvSpPr>
          <p:cNvPr id="7" name="Slide Number Placeholder 6"/>
          <p:cNvSpPr>
            <a:spLocks noGrp="1"/>
          </p:cNvSpPr>
          <p:nvPr>
            <p:ph type="sldNum" sz="quarter" idx="12"/>
          </p:nvPr>
        </p:nvSpPr>
        <p:spPr/>
        <p:txBody>
          <a:bodyPr/>
          <a:lstStyle/>
          <a:p>
            <a:fld id="{4D3781BE-69CE-47D0-87BC-C59C6478FDEA}" type="slidenum">
              <a:rPr lang="en-US" smtClean="0">
                <a:solidFill>
                  <a:prstClr val="white"/>
                </a:solidFill>
              </a:rPr>
              <a:pPr/>
              <a:t>‹#›</a:t>
            </a:fld>
            <a:endParaRPr lang="en-US" dirty="0">
              <a:solidFill>
                <a:prstClr val="white"/>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50D295D-4A77-4DEB-B04C-9F4282A8BC04}" type="datetime1">
              <a:rPr lang="en-US" smtClean="0">
                <a:solidFill>
                  <a:srgbClr val="EEECE1"/>
                </a:solidFill>
              </a:rPr>
              <a:pPr/>
              <a:t>10/8/2017</a:t>
            </a:fld>
            <a:endParaRPr lang="en-US" dirty="0">
              <a:solidFill>
                <a:srgbClr val="EEECE1"/>
              </a:solidFill>
            </a:endParaRPr>
          </a:p>
        </p:txBody>
      </p:sp>
      <p:sp>
        <p:nvSpPr>
          <p:cNvPr id="8" name="Footer Placeholder 7"/>
          <p:cNvSpPr>
            <a:spLocks noGrp="1"/>
          </p:cNvSpPr>
          <p:nvPr>
            <p:ph type="ftr" sz="quarter" idx="11"/>
          </p:nvPr>
        </p:nvSpPr>
        <p:spPr/>
        <p:txBody>
          <a:bodyPr/>
          <a:lstStyle/>
          <a:p>
            <a:endParaRPr lang="en-US" dirty="0">
              <a:solidFill>
                <a:srgbClr val="EEECE1"/>
              </a:solidFill>
            </a:endParaRPr>
          </a:p>
        </p:txBody>
      </p:sp>
      <p:sp>
        <p:nvSpPr>
          <p:cNvPr id="9" name="Slide Number Placeholder 8"/>
          <p:cNvSpPr>
            <a:spLocks noGrp="1"/>
          </p:cNvSpPr>
          <p:nvPr>
            <p:ph type="sldNum" sz="quarter" idx="12"/>
          </p:nvPr>
        </p:nvSpPr>
        <p:spPr/>
        <p:txBody>
          <a:bodyPr/>
          <a:lstStyle/>
          <a:p>
            <a:fld id="{774C831C-5B35-4E22-BAAE-4A4CA7121584}" type="slidenum">
              <a:rPr lang="en-US" smtClean="0">
                <a:solidFill>
                  <a:prstClr val="white"/>
                </a:solidFill>
              </a:rPr>
              <a:pPr/>
              <a:t>‹#›</a:t>
            </a:fld>
            <a:endParaRPr lang="en-US" dirty="0">
              <a:solidFill>
                <a:prstClr val="white"/>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2B28685-4D0C-42D5-8013-B5904CD1FCBC}" type="datetime1">
              <a:rPr lang="en-US" smtClean="0">
                <a:solidFill>
                  <a:srgbClr val="EEECE1"/>
                </a:solidFill>
              </a:rPr>
              <a:pPr/>
              <a:t>10/8/2017</a:t>
            </a:fld>
            <a:endParaRPr lang="en-US" dirty="0">
              <a:solidFill>
                <a:srgbClr val="EEECE1"/>
              </a:solidFill>
            </a:endParaRPr>
          </a:p>
        </p:txBody>
      </p:sp>
      <p:sp>
        <p:nvSpPr>
          <p:cNvPr id="4" name="Footer Placeholder 3"/>
          <p:cNvSpPr>
            <a:spLocks noGrp="1"/>
          </p:cNvSpPr>
          <p:nvPr>
            <p:ph type="ftr" sz="quarter" idx="11"/>
          </p:nvPr>
        </p:nvSpPr>
        <p:spPr/>
        <p:txBody>
          <a:bodyPr/>
          <a:lstStyle/>
          <a:p>
            <a:endParaRPr lang="en-US" dirty="0">
              <a:solidFill>
                <a:srgbClr val="EEECE1"/>
              </a:solidFill>
            </a:endParaRPr>
          </a:p>
        </p:txBody>
      </p:sp>
      <p:sp>
        <p:nvSpPr>
          <p:cNvPr id="5" name="Slide Number Placeholder 4"/>
          <p:cNvSpPr>
            <a:spLocks noGrp="1"/>
          </p:cNvSpPr>
          <p:nvPr>
            <p:ph type="sldNum" sz="quarter" idx="12"/>
          </p:nvPr>
        </p:nvSpPr>
        <p:spPr/>
        <p:txBody>
          <a:bodyPr/>
          <a:lstStyle/>
          <a:p>
            <a:fld id="{97D41DB2-82FB-45F6-BDC5-308F3982773C}" type="slidenum">
              <a:rPr lang="en-US" smtClean="0">
                <a:solidFill>
                  <a:prstClr val="white"/>
                </a:solidFill>
              </a:rPr>
              <a:pPr/>
              <a:t>‹#›</a:t>
            </a:fld>
            <a:endParaRPr lang="en-US" dirty="0">
              <a:solidFill>
                <a:prstClr val="white"/>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F226C0-9885-4BA9-BBFA-A52CBFEBB775}" type="datetime1">
              <a:rPr lang="en-US" smtClean="0">
                <a:solidFill>
                  <a:srgbClr val="EEECE1"/>
                </a:solidFill>
              </a:rPr>
              <a:pPr/>
              <a:t>10/8/2017</a:t>
            </a:fld>
            <a:endParaRPr lang="en-US" dirty="0">
              <a:solidFill>
                <a:srgbClr val="EEECE1"/>
              </a:solidFill>
            </a:endParaRPr>
          </a:p>
        </p:txBody>
      </p:sp>
      <p:sp>
        <p:nvSpPr>
          <p:cNvPr id="3" name="Footer Placeholder 2"/>
          <p:cNvSpPr>
            <a:spLocks noGrp="1"/>
          </p:cNvSpPr>
          <p:nvPr>
            <p:ph type="ftr" sz="quarter" idx="11"/>
          </p:nvPr>
        </p:nvSpPr>
        <p:spPr/>
        <p:txBody>
          <a:bodyPr/>
          <a:lstStyle/>
          <a:p>
            <a:endParaRPr lang="en-US" dirty="0">
              <a:solidFill>
                <a:srgbClr val="EEECE1"/>
              </a:solidFill>
            </a:endParaRPr>
          </a:p>
        </p:txBody>
      </p:sp>
      <p:sp>
        <p:nvSpPr>
          <p:cNvPr id="4" name="Slide Number Placeholder 3"/>
          <p:cNvSpPr>
            <a:spLocks noGrp="1"/>
          </p:cNvSpPr>
          <p:nvPr>
            <p:ph type="sldNum" sz="quarter" idx="12"/>
          </p:nvPr>
        </p:nvSpPr>
        <p:spPr/>
        <p:txBody>
          <a:bodyPr/>
          <a:lstStyle/>
          <a:p>
            <a:fld id="{BC4B2990-E64D-4E1C-8594-4CD4D0959815}" type="slidenum">
              <a:rPr lang="en-US" smtClean="0">
                <a:solidFill>
                  <a:prstClr val="white"/>
                </a:solidFill>
              </a:rPr>
              <a:pPr/>
              <a:t>‹#›</a:t>
            </a:fld>
            <a:endParaRPr lang="en-US" dirty="0">
              <a:solidFill>
                <a:prstClr val="white"/>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BEE1B38-C5EB-4D66-9137-0AFE9CDEDE8F}" type="datetime1">
              <a:rPr lang="en-US" smtClean="0">
                <a:solidFill>
                  <a:srgbClr val="EEECE1"/>
                </a:solidFill>
              </a:rPr>
              <a:pPr/>
              <a:t>10/8/2017</a:t>
            </a:fld>
            <a:endParaRPr lang="en-US" dirty="0">
              <a:solidFill>
                <a:srgbClr val="EEECE1"/>
              </a:solidFill>
            </a:endParaRPr>
          </a:p>
        </p:txBody>
      </p:sp>
      <p:sp>
        <p:nvSpPr>
          <p:cNvPr id="6" name="Footer Placeholder 5"/>
          <p:cNvSpPr>
            <a:spLocks noGrp="1"/>
          </p:cNvSpPr>
          <p:nvPr>
            <p:ph type="ftr" sz="quarter" idx="11"/>
          </p:nvPr>
        </p:nvSpPr>
        <p:spPr/>
        <p:txBody>
          <a:bodyPr/>
          <a:lstStyle/>
          <a:p>
            <a:endParaRPr lang="en-US" dirty="0">
              <a:solidFill>
                <a:srgbClr val="EEECE1"/>
              </a:solidFill>
            </a:endParaRPr>
          </a:p>
        </p:txBody>
      </p:sp>
      <p:sp>
        <p:nvSpPr>
          <p:cNvPr id="7" name="Slide Number Placeholder 6"/>
          <p:cNvSpPr>
            <a:spLocks noGrp="1"/>
          </p:cNvSpPr>
          <p:nvPr>
            <p:ph type="sldNum" sz="quarter" idx="12"/>
          </p:nvPr>
        </p:nvSpPr>
        <p:spPr/>
        <p:txBody>
          <a:bodyPr/>
          <a:lstStyle/>
          <a:p>
            <a:fld id="{61684C51-2D21-4612-BBD4-0C5FCB5A97D3}" type="slidenum">
              <a:rPr lang="en-US" smtClean="0">
                <a:solidFill>
                  <a:prstClr val="white"/>
                </a:solidFill>
              </a:rPr>
              <a:pPr/>
              <a:t>‹#›</a:t>
            </a:fld>
            <a:endParaRPr lang="en-US" dirty="0">
              <a:solidFill>
                <a:prstClr val="white"/>
              </a:solidFill>
            </a:endParaRPr>
          </a:p>
        </p:txBody>
      </p:sp>
      <p:sp>
        <p:nvSpPr>
          <p:cNvPr id="9" name="Content Placeholder 8"/>
          <p:cNvSpPr>
            <a:spLocks noGrp="1"/>
          </p:cNvSpPr>
          <p:nvPr>
            <p:ph sz="quarter" idx="13"/>
          </p:nvPr>
        </p:nvSpPr>
        <p:spPr>
          <a:xfrm>
            <a:off x="304800" y="381000"/>
            <a:ext cx="77724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327B613C-1AD7-49D3-885D-F654C5CDBAA6}" type="datetime1">
              <a:rPr lang="en-US" smtClean="0">
                <a:solidFill>
                  <a:srgbClr val="EEECE1"/>
                </a:solidFill>
              </a:rPr>
              <a:pPr/>
              <a:t>10/8/2017</a:t>
            </a:fld>
            <a:endParaRPr lang="en-US" dirty="0">
              <a:solidFill>
                <a:srgbClr val="EEECE1"/>
              </a:solidFill>
            </a:endParaRPr>
          </a:p>
        </p:txBody>
      </p:sp>
      <p:sp>
        <p:nvSpPr>
          <p:cNvPr id="9" name="Slide Number Placeholder 8"/>
          <p:cNvSpPr>
            <a:spLocks noGrp="1"/>
          </p:cNvSpPr>
          <p:nvPr>
            <p:ph type="sldNum" sz="quarter" idx="11"/>
          </p:nvPr>
        </p:nvSpPr>
        <p:spPr/>
        <p:txBody>
          <a:bodyPr/>
          <a:lstStyle/>
          <a:p>
            <a:fld id="{434DF5BE-BA7A-41A7-AA9B-4695DD2F4E40}" type="slidenum">
              <a:rPr lang="en-US" smtClean="0">
                <a:solidFill>
                  <a:prstClr val="white"/>
                </a:solidFill>
              </a:rPr>
              <a:pPr/>
              <a:t>‹#›</a:t>
            </a:fld>
            <a:endParaRPr lang="en-US" dirty="0">
              <a:solidFill>
                <a:prstClr val="white"/>
              </a:solidFill>
            </a:endParaRPr>
          </a:p>
        </p:txBody>
      </p:sp>
      <p:sp>
        <p:nvSpPr>
          <p:cNvPr id="10" name="Footer Placeholder 9"/>
          <p:cNvSpPr>
            <a:spLocks noGrp="1"/>
          </p:cNvSpPr>
          <p:nvPr>
            <p:ph type="ftr" sz="quarter" idx="12"/>
          </p:nvPr>
        </p:nvSpPr>
        <p:spPr/>
        <p:txBody>
          <a:bodyPr/>
          <a:lstStyle/>
          <a:p>
            <a:endParaRPr lang="en-US" dirty="0">
              <a:solidFill>
                <a:srgbClr val="EEECE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pPr defTabSz="914400" fontAlgn="base">
              <a:spcBef>
                <a:spcPct val="0"/>
              </a:spcBef>
              <a:spcAft>
                <a:spcPct val="0"/>
              </a:spcAft>
            </a:pPr>
            <a:fld id="{B6F15528-21DE-4FAA-801E-634DDDAF4B2B}" type="slidenum">
              <a:rPr lang="en-US" smtClean="0">
                <a:solidFill>
                  <a:prstClr val="white"/>
                </a:solidFill>
                <a:sym typeface="Gill Sans" charset="0"/>
              </a:rPr>
              <a:pPr defTabSz="914400" fontAlgn="base">
                <a:spcBef>
                  <a:spcPct val="0"/>
                </a:spcBef>
                <a:spcAft>
                  <a:spcPct val="0"/>
                </a:spcAft>
              </a:pPr>
              <a:t>‹#›</a:t>
            </a:fld>
            <a:endParaRPr lang="en-US" dirty="0">
              <a:solidFill>
                <a:prstClr val="white"/>
              </a:solidFill>
              <a:sym typeface="Gill Sans" charset="0"/>
            </a:endParaRPr>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pPr defTabSz="914400" fontAlgn="base">
              <a:spcBef>
                <a:spcPct val="0"/>
              </a:spcBef>
              <a:spcAft>
                <a:spcPct val="0"/>
              </a:spcAft>
            </a:pPr>
            <a:endParaRPr lang="en-US" dirty="0">
              <a:solidFill>
                <a:srgbClr val="EEECE1"/>
              </a:solidFill>
              <a:latin typeface="Gill Sans" charset="0"/>
              <a:sym typeface="Gill Sans" charset="0"/>
            </a:endParaRPr>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pPr defTabSz="914400" fontAlgn="base">
              <a:spcBef>
                <a:spcPct val="0"/>
              </a:spcBef>
              <a:spcAft>
                <a:spcPct val="0"/>
              </a:spcAft>
            </a:pPr>
            <a:fld id="{327B613C-1AD7-49D3-885D-F654C5CDBAA6}" type="datetime1">
              <a:rPr lang="en-US" smtClean="0">
                <a:solidFill>
                  <a:srgbClr val="EEECE1"/>
                </a:solidFill>
                <a:latin typeface="Gill Sans" charset="0"/>
                <a:sym typeface="Gill Sans" charset="0"/>
              </a:rPr>
              <a:pPr defTabSz="914400" fontAlgn="base">
                <a:spcBef>
                  <a:spcPct val="0"/>
                </a:spcBef>
                <a:spcAft>
                  <a:spcPct val="0"/>
                </a:spcAft>
              </a:pPr>
              <a:t>10/8/2017</a:t>
            </a:fld>
            <a:endParaRPr lang="en-US" dirty="0">
              <a:solidFill>
                <a:srgbClr val="EEECE1"/>
              </a:solidFill>
              <a:latin typeface="Gill Sans" charset="0"/>
              <a:sym typeface="Gill Sans" charset="0"/>
            </a:endParaRPr>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microsoft.com/office/2007/relationships/hdphoto" Target="../media/hdphoto1.wdp"/><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wmf"/><Relationship Id="rId4" Type="http://schemas.openxmlformats.org/officeDocument/2006/relationships/image" Target="../media/image4.w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0.jpeg"/><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3.jpg"/><Relationship Id="rId4" Type="http://schemas.openxmlformats.org/officeDocument/2006/relationships/image" Target="../media/image22.tiff"/></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gif"/><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gif"/></Relationships>
</file>

<file path=ppt/slides/_rels/slide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accent4">
                <a:lumMod val="20000"/>
                <a:lumOff val="80000"/>
              </a:schemeClr>
            </a:gs>
            <a:gs pos="75000">
              <a:schemeClr val="accent4">
                <a:lumMod val="40000"/>
                <a:lumOff val="60000"/>
              </a:schemeClr>
            </a:gs>
            <a:gs pos="100000">
              <a:schemeClr val="accent4">
                <a:lumMod val="60000"/>
                <a:lumOff val="40000"/>
              </a:schemeClr>
            </a:gs>
          </a:gsLst>
          <a:path path="circle">
            <a:fillToRect l="20000" t="50000" r="100000" b="50000"/>
          </a:path>
        </a:gradFill>
        <a:effectLst/>
      </p:bgPr>
    </p:bg>
    <p:spTree>
      <p:nvGrpSpPr>
        <p:cNvPr id="1" name=""/>
        <p:cNvGrpSpPr/>
        <p:nvPr/>
      </p:nvGrpSpPr>
      <p:grpSpPr>
        <a:xfrm>
          <a:off x="0" y="0"/>
          <a:ext cx="0" cy="0"/>
          <a:chOff x="0" y="0"/>
          <a:chExt cx="0" cy="0"/>
        </a:xfrm>
      </p:grpSpPr>
      <p:grpSp>
        <p:nvGrpSpPr>
          <p:cNvPr id="20" name="Group 19"/>
          <p:cNvGrpSpPr/>
          <p:nvPr/>
        </p:nvGrpSpPr>
        <p:grpSpPr>
          <a:xfrm>
            <a:off x="-9525" y="1600200"/>
            <a:ext cx="8458200" cy="2286000"/>
            <a:chOff x="-57150" y="1600200"/>
            <a:chExt cx="8458200" cy="2286000"/>
          </a:xfrm>
        </p:grpSpPr>
        <p:sp>
          <p:nvSpPr>
            <p:cNvPr id="15" name="Rectangle 14"/>
            <p:cNvSpPr/>
            <p:nvPr/>
          </p:nvSpPr>
          <p:spPr>
            <a:xfrm>
              <a:off x="-57150" y="1600200"/>
              <a:ext cx="8458200" cy="2286000"/>
            </a:xfrm>
            <a:prstGeom prst="rect">
              <a:avLst/>
            </a:prstGeom>
            <a:solidFill>
              <a:schemeClr val="bg1"/>
            </a:solidFill>
            <a:ln w="6350" cap="sq">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r>
                <a:rPr lang="en-US" sz="3600" b="1" dirty="0">
                  <a:solidFill>
                    <a:schemeClr val="accent4"/>
                  </a:solidFill>
                  <a:sym typeface="Gill Sans" charset="0"/>
                </a:rPr>
                <a:t>Prepped To Change</a:t>
              </a:r>
            </a:p>
          </p:txBody>
        </p:sp>
        <p:sp>
          <p:nvSpPr>
            <p:cNvPr id="16" name="TextBox 15"/>
            <p:cNvSpPr txBox="1"/>
            <p:nvPr/>
          </p:nvSpPr>
          <p:spPr>
            <a:xfrm>
              <a:off x="4438650" y="3210550"/>
              <a:ext cx="3810000" cy="430887"/>
            </a:xfrm>
            <a:prstGeom prst="rect">
              <a:avLst/>
            </a:prstGeom>
            <a:noFill/>
          </p:spPr>
          <p:txBody>
            <a:bodyPr wrap="square" rtlCol="0">
              <a:spAutoFit/>
            </a:bodyPr>
            <a:lstStyle/>
            <a:p>
              <a:pPr algn="ctr" defTabSz="914400" fontAlgn="base">
                <a:spcBef>
                  <a:spcPct val="0"/>
                </a:spcBef>
                <a:spcAft>
                  <a:spcPct val="0"/>
                </a:spcAft>
              </a:pPr>
              <a:endParaRPr lang="en-US" sz="2200" dirty="0">
                <a:solidFill>
                  <a:srgbClr val="000000"/>
                </a:solidFill>
                <a:latin typeface="Times New Roman" pitchFamily="18" charset="0"/>
                <a:cs typeface="Times New Roman" pitchFamily="18" charset="0"/>
                <a:sym typeface="Gill Sans" charset="0"/>
              </a:endParaRPr>
            </a:p>
          </p:txBody>
        </p:sp>
      </p:grpSp>
      <p:sp>
        <p:nvSpPr>
          <p:cNvPr id="17" name="Rectangle 16"/>
          <p:cNvSpPr/>
          <p:nvPr/>
        </p:nvSpPr>
        <p:spPr>
          <a:xfrm>
            <a:off x="0" y="5591175"/>
            <a:ext cx="8458200" cy="6858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sz="4200" dirty="0">
              <a:solidFill>
                <a:prstClr val="white"/>
              </a:solidFill>
              <a:sym typeface="Gill Sans" charset="0"/>
            </a:endParaRPr>
          </a:p>
        </p:txBody>
      </p:sp>
      <p:sp>
        <p:nvSpPr>
          <p:cNvPr id="4098" name="Rectangle 2"/>
          <p:cNvSpPr>
            <a:spLocks noGrp="1" noChangeArrowheads="1"/>
          </p:cNvSpPr>
          <p:nvPr>
            <p:ph type="subTitle" idx="1"/>
          </p:nvPr>
        </p:nvSpPr>
        <p:spPr>
          <a:xfrm>
            <a:off x="-8814" y="3838575"/>
            <a:ext cx="8458200" cy="721975"/>
          </a:xfrm>
          <a:solidFill>
            <a:schemeClr val="accent3">
              <a:lumMod val="60000"/>
              <a:lumOff val="40000"/>
            </a:schemeClr>
          </a:solidFill>
          <a:ln w="6350" cap="sq">
            <a:solidFill>
              <a:schemeClr val="tx1"/>
            </a:solidFill>
            <a:miter lim="800000"/>
          </a:ln>
        </p:spPr>
        <p:txBody>
          <a:bodyPr>
            <a:normAutofit/>
          </a:bodyPr>
          <a:lstStyle/>
          <a:p>
            <a:pPr marL="342900">
              <a:spcBef>
                <a:spcPts val="0"/>
              </a:spcBef>
            </a:pPr>
            <a:r>
              <a:rPr lang="en-US" sz="2200" dirty="0">
                <a:solidFill>
                  <a:schemeClr val="tx1"/>
                </a:solidFill>
              </a:rPr>
              <a:t>		       Toward Healing Organizations </a:t>
            </a:r>
          </a:p>
        </p:txBody>
      </p:sp>
      <p:sp>
        <p:nvSpPr>
          <p:cNvPr id="27" name="Rectangle 26"/>
          <p:cNvSpPr/>
          <p:nvPr/>
        </p:nvSpPr>
        <p:spPr>
          <a:xfrm>
            <a:off x="8458200" y="5486400"/>
            <a:ext cx="685800" cy="6858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sz="4200" dirty="0">
              <a:solidFill>
                <a:prstClr val="white"/>
              </a:solidFill>
              <a:sym typeface="Gill Sans" charset="0"/>
            </a:endParaRPr>
          </a:p>
        </p:txBody>
      </p:sp>
      <p:pic>
        <p:nvPicPr>
          <p:cNvPr id="14" name="Picture 13"/>
          <p:cNvPicPr>
            <a:picLocks noChangeAspect="1"/>
          </p:cNvPicPr>
          <p:nvPr/>
        </p:nvPicPr>
        <p:blipFill rotWithShape="1">
          <a:blip r:embed="rId2">
            <a:duotone>
              <a:prstClr val="black"/>
              <a:schemeClr val="accent2">
                <a:tint val="45000"/>
                <a:satMod val="400000"/>
              </a:schemeClr>
            </a:duotone>
            <a:extLst>
              <a:ext uri="{28A0092B-C50C-407E-A947-70E740481C1C}">
                <a14:useLocalDpi xmlns:a14="http://schemas.microsoft.com/office/drawing/2010/main" val="0"/>
              </a:ext>
            </a:extLst>
          </a:blip>
          <a:srcRect l="27589" t="52223" r="22411" b="13340"/>
          <a:stretch/>
        </p:blipFill>
        <p:spPr>
          <a:xfrm>
            <a:off x="257174" y="5246914"/>
            <a:ext cx="1471347" cy="1341225"/>
          </a:xfrm>
          <a:prstGeom prst="roundRect">
            <a:avLst/>
          </a:prstGeom>
        </p:spPr>
      </p:pic>
      <p:pic>
        <p:nvPicPr>
          <p:cNvPr id="3" name="Picture 2"/>
          <p:cNvPicPr>
            <a:picLocks noChangeAspect="1"/>
          </p:cNvPicPr>
          <p:nvPr/>
        </p:nvPicPr>
        <p:blipFill rotWithShape="1">
          <a:blip r:embed="rId3">
            <a:duotone>
              <a:schemeClr val="accent5">
                <a:shade val="45000"/>
                <a:satMod val="135000"/>
              </a:schemeClr>
              <a:prstClr val="white"/>
            </a:duotone>
            <a:extLst>
              <a:ext uri="{28A0092B-C50C-407E-A947-70E740481C1C}">
                <a14:useLocalDpi xmlns:a14="http://schemas.microsoft.com/office/drawing/2010/main" val="0"/>
              </a:ext>
            </a:extLst>
          </a:blip>
          <a:srcRect l="15341" t="33600" r="21914"/>
          <a:stretch/>
        </p:blipFill>
        <p:spPr>
          <a:xfrm>
            <a:off x="1935604" y="5247583"/>
            <a:ext cx="1411399" cy="1410099"/>
          </a:xfrm>
          <a:prstGeom prst="roundRect">
            <a:avLst/>
          </a:prstGeom>
        </p:spPr>
      </p:pic>
      <p:pic>
        <p:nvPicPr>
          <p:cNvPr id="18" name="Picture 17" descr="C:\Documents and Settings\Kaytie Speziale\Local Settings\Temporary Internet Files\Content.IE5\62AR1L5I\MC900359505[1].wmf"/>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a:off x="3506887" y="5246914"/>
            <a:ext cx="1416394" cy="1318909"/>
          </a:xfrm>
          <a:prstGeom prst="roundRect">
            <a:avLst/>
          </a:prstGeom>
          <a:solidFill>
            <a:schemeClr val="accent3">
              <a:lumMod val="60000"/>
              <a:lumOff val="40000"/>
            </a:schemeClr>
          </a:solidFill>
          <a:ln>
            <a:noFill/>
          </a:ln>
        </p:spPr>
      </p:pic>
      <p:pic>
        <p:nvPicPr>
          <p:cNvPr id="19" name="Picture 18" descr="C:\Documents and Settings\Kaytie Speziale\Local Settings\Temporary Internet Files\Content.IE5\KG6OFEXR\MC900441842[1].wmf"/>
          <p:cNvPicPr/>
          <p:nvPr/>
        </p:nvPicPr>
        <p:blipFill>
          <a:blip r:embed="rId5" cstate="print">
            <a:duotone>
              <a:prstClr val="black"/>
              <a:schemeClr val="accent4">
                <a:tint val="45000"/>
                <a:satMod val="400000"/>
              </a:schemeClr>
            </a:duotone>
            <a:extLst>
              <a:ext uri="{28A0092B-C50C-407E-A947-70E740481C1C}">
                <a14:useLocalDpi xmlns:a14="http://schemas.microsoft.com/office/drawing/2010/main" val="0"/>
              </a:ext>
            </a:extLst>
          </a:blip>
          <a:srcRect/>
          <a:stretch>
            <a:fillRect/>
          </a:stretch>
        </p:blipFill>
        <p:spPr bwMode="auto">
          <a:xfrm>
            <a:off x="5112620" y="5280335"/>
            <a:ext cx="1471346" cy="1318909"/>
          </a:xfrm>
          <a:prstGeom prst="roundRect">
            <a:avLst/>
          </a:prstGeom>
          <a:solidFill>
            <a:schemeClr val="tx2">
              <a:lumMod val="75000"/>
            </a:schemeClr>
          </a:solidFill>
          <a:ln>
            <a:noFill/>
          </a:ln>
        </p:spPr>
      </p:pic>
      <p:pic>
        <p:nvPicPr>
          <p:cNvPr id="2" name="Picture 1"/>
          <p:cNvPicPr>
            <a:picLocks noChangeAspect="1"/>
          </p:cNvPicPr>
          <p:nvPr/>
        </p:nvPicPr>
        <p:blipFill rotWithShape="1">
          <a:blip r:embed="rId6">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l="12500" r="13442" b="18274"/>
          <a:stretch/>
        </p:blipFill>
        <p:spPr>
          <a:xfrm>
            <a:off x="6833219" y="5263624"/>
            <a:ext cx="1615455" cy="1307804"/>
          </a:xfrm>
          <a:prstGeom prst="roundRect">
            <a:avLst/>
          </a:prstGeom>
        </p:spPr>
      </p:pic>
    </p:spTree>
    <p:extLst>
      <p:ext uri="{BB962C8B-B14F-4D97-AF65-F5344CB8AC3E}">
        <p14:creationId xmlns:p14="http://schemas.microsoft.com/office/powerpoint/2010/main" val="35362965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Community Impact of Racism</a:t>
            </a:r>
          </a:p>
        </p:txBody>
      </p:sp>
      <p:sp>
        <p:nvSpPr>
          <p:cNvPr id="7" name="Rounded Rectangle 6"/>
          <p:cNvSpPr/>
          <p:nvPr/>
        </p:nvSpPr>
        <p:spPr>
          <a:xfrm>
            <a:off x="457200" y="1841695"/>
            <a:ext cx="3488788" cy="18850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Historical Unresolved Grief</a:t>
            </a:r>
          </a:p>
        </p:txBody>
      </p:sp>
      <p:sp>
        <p:nvSpPr>
          <p:cNvPr id="8" name="Rounded Rectangle 7"/>
          <p:cNvSpPr/>
          <p:nvPr/>
        </p:nvSpPr>
        <p:spPr>
          <a:xfrm>
            <a:off x="4443046" y="1841695"/>
            <a:ext cx="3634154" cy="195658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Disenfranchised Grief</a:t>
            </a:r>
          </a:p>
        </p:txBody>
      </p:sp>
      <p:sp>
        <p:nvSpPr>
          <p:cNvPr id="9" name="Rounded Rectangle 8"/>
          <p:cNvSpPr/>
          <p:nvPr/>
        </p:nvSpPr>
        <p:spPr>
          <a:xfrm>
            <a:off x="2120704" y="4203897"/>
            <a:ext cx="4644683" cy="20843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Internalized Oppression</a:t>
            </a:r>
          </a:p>
        </p:txBody>
      </p:sp>
    </p:spTree>
    <p:extLst>
      <p:ext uri="{BB962C8B-B14F-4D97-AF65-F5344CB8AC3E}">
        <p14:creationId xmlns:p14="http://schemas.microsoft.com/office/powerpoint/2010/main" val="31151542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4637314" y="2374612"/>
            <a:ext cx="4462509" cy="1683749"/>
            <a:chOff x="4637313" y="1780959"/>
            <a:chExt cx="4462509" cy="1262812"/>
          </a:xfrm>
        </p:grpSpPr>
        <p:sp>
          <p:nvSpPr>
            <p:cNvPr id="6" name="Rectangle 5"/>
            <p:cNvSpPr/>
            <p:nvPr/>
          </p:nvSpPr>
          <p:spPr>
            <a:xfrm>
              <a:off x="4637313" y="1780959"/>
              <a:ext cx="4272371" cy="1262812"/>
            </a:xfrm>
            <a:prstGeom prst="rect">
              <a:avLst/>
            </a:prstGeom>
            <a:solidFill>
              <a:srgbClr val="5CC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7" name="Title 1"/>
            <p:cNvSpPr txBox="1">
              <a:spLocks/>
            </p:cNvSpPr>
            <p:nvPr/>
          </p:nvSpPr>
          <p:spPr>
            <a:xfrm>
              <a:off x="5176156" y="2104589"/>
              <a:ext cx="3923666" cy="692498"/>
            </a:xfrm>
            <a:prstGeom prst="rect">
              <a:avLst/>
            </a:prstGeom>
          </p:spPr>
          <p:txBody>
            <a:bodyPr vert="horz" wrap="square" lIns="0" tIns="0" rIns="0" bIns="0" rtlCol="0" anchor="t"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pPr algn="l">
                <a:spcBef>
                  <a:spcPts val="100"/>
                </a:spcBef>
                <a:spcAft>
                  <a:spcPts val="100"/>
                </a:spcAft>
              </a:pPr>
              <a:r>
                <a:rPr lang="en-US" sz="2000" b="0" dirty="0">
                  <a:solidFill>
                    <a:schemeClr val="bg1"/>
                  </a:solidFill>
                  <a:latin typeface="+mj-lt"/>
                  <a:ea typeface="Open Sans" pitchFamily="34" charset="0"/>
                  <a:cs typeface="Arial" pitchFamily="34" charset="0"/>
                </a:rPr>
                <a:t>Trauma affects organizations and systems as well as communities and individuals</a:t>
              </a:r>
            </a:p>
          </p:txBody>
        </p:sp>
      </p:grpSp>
      <p:sp>
        <p:nvSpPr>
          <p:cNvPr id="65" name="Rectangle 64"/>
          <p:cNvSpPr/>
          <p:nvPr/>
        </p:nvSpPr>
        <p:spPr>
          <a:xfrm>
            <a:off x="234316" y="321733"/>
            <a:ext cx="4718685" cy="5789507"/>
          </a:xfrm>
          <a:prstGeom prst="rect">
            <a:avLst/>
          </a:prstGeom>
          <a:solidFill>
            <a:schemeClr val="bg1"/>
          </a:solidFill>
          <a:ln w="3175">
            <a:solidFill>
              <a:schemeClr val="bg1">
                <a:lumMod val="65000"/>
              </a:schemeClr>
            </a:solidFill>
            <a:prstDash val="sysDash"/>
          </a:ln>
          <a:effectLst>
            <a:outerShdw blurRad="88900" sx="99000" sy="99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pic>
        <p:nvPicPr>
          <p:cNvPr id="4" name="Picture 2" descr="E:\Anu\Projects 2016\Jen Leland\Source\T2_logo_final_color.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27000" y="6264704"/>
            <a:ext cx="749301" cy="470432"/>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
          <p:cNvSpPr/>
          <p:nvPr/>
        </p:nvSpPr>
        <p:spPr>
          <a:xfrm>
            <a:off x="950118" y="6624320"/>
            <a:ext cx="8193882" cy="110816"/>
          </a:xfrm>
          <a:prstGeom prst="rect">
            <a:avLst/>
          </a:prstGeom>
          <a:solidFill>
            <a:srgbClr val="77B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8" name="Group 7"/>
          <p:cNvGrpSpPr/>
          <p:nvPr/>
        </p:nvGrpSpPr>
        <p:grpSpPr>
          <a:xfrm>
            <a:off x="501650" y="463185"/>
            <a:ext cx="4135665" cy="5514220"/>
            <a:chOff x="501649" y="347388"/>
            <a:chExt cx="4135665" cy="4135665"/>
          </a:xfrm>
        </p:grpSpPr>
        <p:grpSp>
          <p:nvGrpSpPr>
            <p:cNvPr id="2" name="Group 1"/>
            <p:cNvGrpSpPr/>
            <p:nvPr/>
          </p:nvGrpSpPr>
          <p:grpSpPr>
            <a:xfrm>
              <a:off x="501649" y="347388"/>
              <a:ext cx="4135665" cy="4135665"/>
              <a:chOff x="3196731" y="1209538"/>
              <a:chExt cx="2754489" cy="2754489"/>
            </a:xfrm>
          </p:grpSpPr>
          <p:sp>
            <p:nvSpPr>
              <p:cNvPr id="54" name="Oval 53"/>
              <p:cNvSpPr/>
              <p:nvPr/>
            </p:nvSpPr>
            <p:spPr>
              <a:xfrm>
                <a:off x="3196731" y="1209538"/>
                <a:ext cx="2754489" cy="2754489"/>
              </a:xfrm>
              <a:prstGeom prst="ellipse">
                <a:avLst/>
              </a:prstGeom>
              <a:solidFill>
                <a:srgbClr val="DEDEDE"/>
              </a:solid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mj-lt"/>
                </a:endParaRPr>
              </a:p>
            </p:txBody>
          </p:sp>
          <p:sp>
            <p:nvSpPr>
              <p:cNvPr id="53" name="Oval 52"/>
              <p:cNvSpPr/>
              <p:nvPr/>
            </p:nvSpPr>
            <p:spPr>
              <a:xfrm>
                <a:off x="3387231" y="1561685"/>
                <a:ext cx="2343009" cy="2343009"/>
              </a:xfrm>
              <a:prstGeom prst="ellipse">
                <a:avLst/>
              </a:prstGeom>
              <a:solidFill>
                <a:schemeClr val="bg1">
                  <a:lumMod val="75000"/>
                </a:schemeClr>
              </a:solid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mj-lt"/>
                </a:endParaRPr>
              </a:p>
            </p:txBody>
          </p:sp>
          <p:sp>
            <p:nvSpPr>
              <p:cNvPr id="44" name="Oval 43"/>
              <p:cNvSpPr/>
              <p:nvPr/>
            </p:nvSpPr>
            <p:spPr>
              <a:xfrm>
                <a:off x="3589829" y="1896536"/>
                <a:ext cx="1964343" cy="1964343"/>
              </a:xfrm>
              <a:prstGeom prst="ellipse">
                <a:avLst/>
              </a:prstGeom>
              <a:solidFill>
                <a:srgbClr val="5CC8E5"/>
              </a:solid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mj-lt"/>
                </a:endParaRPr>
              </a:p>
            </p:txBody>
          </p:sp>
          <p:sp>
            <p:nvSpPr>
              <p:cNvPr id="50" name="Oval 49"/>
              <p:cNvSpPr/>
              <p:nvPr/>
            </p:nvSpPr>
            <p:spPr>
              <a:xfrm>
                <a:off x="3802056" y="2286945"/>
                <a:ext cx="1539889" cy="1539889"/>
              </a:xfrm>
              <a:prstGeom prst="ellipse">
                <a:avLst/>
              </a:prstGeom>
              <a:solidFill>
                <a:srgbClr val="ABDBFF"/>
              </a:solid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mj-lt"/>
                </a:endParaRPr>
              </a:p>
            </p:txBody>
          </p:sp>
          <p:sp>
            <p:nvSpPr>
              <p:cNvPr id="51" name="Oval 50"/>
              <p:cNvSpPr/>
              <p:nvPr/>
            </p:nvSpPr>
            <p:spPr>
              <a:xfrm>
                <a:off x="3999478" y="2647743"/>
                <a:ext cx="1145044" cy="1145044"/>
              </a:xfrm>
              <a:prstGeom prst="ellipse">
                <a:avLst/>
              </a:prstGeom>
              <a:solidFill>
                <a:srgbClr val="ADD78D"/>
              </a:solid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mj-lt"/>
                </a:endParaRPr>
              </a:p>
            </p:txBody>
          </p:sp>
        </p:grpSp>
        <p:sp>
          <p:nvSpPr>
            <p:cNvPr id="55" name="Title 1"/>
            <p:cNvSpPr txBox="1">
              <a:spLocks/>
            </p:cNvSpPr>
            <p:nvPr/>
          </p:nvSpPr>
          <p:spPr>
            <a:xfrm>
              <a:off x="2143992" y="3227848"/>
              <a:ext cx="845045" cy="184666"/>
            </a:xfrm>
            <a:prstGeom prst="rect">
              <a:avLst/>
            </a:prstGeom>
          </p:spPr>
          <p:txBody>
            <a:bodyPr vert="horz" wrap="square" lIns="0" tIns="0" rIns="0" bIns="0" rtlCol="0" anchor="t"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r>
                <a:rPr lang="en-US" sz="1600" dirty="0">
                  <a:solidFill>
                    <a:schemeClr val="tx1"/>
                  </a:solidFill>
                  <a:latin typeface="+mj-lt"/>
                  <a:ea typeface="Open Sans" pitchFamily="34" charset="0"/>
                  <a:cs typeface="Arial" pitchFamily="34" charset="0"/>
                </a:rPr>
                <a:t>CLIENT</a:t>
              </a:r>
              <a:endParaRPr lang="en-US" sz="1600" b="0" dirty="0">
                <a:solidFill>
                  <a:schemeClr val="tx1"/>
                </a:solidFill>
                <a:latin typeface="+mj-lt"/>
                <a:ea typeface="Open Sans" pitchFamily="34" charset="0"/>
                <a:cs typeface="Arial" pitchFamily="34" charset="0"/>
              </a:endParaRPr>
            </a:p>
          </p:txBody>
        </p:sp>
        <p:sp>
          <p:nvSpPr>
            <p:cNvPr id="58" name="Title 1"/>
            <p:cNvSpPr txBox="1">
              <a:spLocks/>
            </p:cNvSpPr>
            <p:nvPr/>
          </p:nvSpPr>
          <p:spPr>
            <a:xfrm>
              <a:off x="2143992" y="2161613"/>
              <a:ext cx="845045" cy="184666"/>
            </a:xfrm>
            <a:prstGeom prst="rect">
              <a:avLst/>
            </a:prstGeom>
          </p:spPr>
          <p:txBody>
            <a:bodyPr vert="horz" wrap="square" lIns="0" tIns="0" rIns="0" bIns="0" rtlCol="0" anchor="t"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r>
                <a:rPr lang="en-US" sz="1600" dirty="0">
                  <a:solidFill>
                    <a:schemeClr val="tx1"/>
                  </a:solidFill>
                  <a:latin typeface="+mj-lt"/>
                  <a:ea typeface="Open Sans" pitchFamily="34" charset="0"/>
                  <a:cs typeface="Arial" pitchFamily="34" charset="0"/>
                </a:rPr>
                <a:t>STAFF</a:t>
              </a:r>
              <a:endParaRPr lang="en-US" sz="1600" b="0" dirty="0">
                <a:solidFill>
                  <a:schemeClr val="tx1"/>
                </a:solidFill>
                <a:latin typeface="+mj-lt"/>
                <a:ea typeface="Open Sans" pitchFamily="34" charset="0"/>
                <a:cs typeface="Arial" pitchFamily="34" charset="0"/>
              </a:endParaRPr>
            </a:p>
          </p:txBody>
        </p:sp>
        <p:sp>
          <p:nvSpPr>
            <p:cNvPr id="59" name="Title 1"/>
            <p:cNvSpPr txBox="1">
              <a:spLocks/>
            </p:cNvSpPr>
            <p:nvPr/>
          </p:nvSpPr>
          <p:spPr>
            <a:xfrm>
              <a:off x="1706915" y="1688037"/>
              <a:ext cx="1719200" cy="184666"/>
            </a:xfrm>
            <a:prstGeom prst="rect">
              <a:avLst/>
            </a:prstGeom>
          </p:spPr>
          <p:txBody>
            <a:bodyPr vert="horz" wrap="square" lIns="0" tIns="0" rIns="0" bIns="0" rtlCol="0" anchor="t"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r>
                <a:rPr lang="en-US" sz="1600" dirty="0">
                  <a:solidFill>
                    <a:schemeClr val="tx1"/>
                  </a:solidFill>
                  <a:latin typeface="+mj-lt"/>
                  <a:ea typeface="Open Sans" pitchFamily="34" charset="0"/>
                  <a:cs typeface="Arial" pitchFamily="34" charset="0"/>
                </a:rPr>
                <a:t>ADMINISTRATION</a:t>
              </a:r>
              <a:endParaRPr lang="en-US" sz="1600" b="0" dirty="0">
                <a:solidFill>
                  <a:schemeClr val="tx1"/>
                </a:solidFill>
                <a:latin typeface="+mj-lt"/>
                <a:ea typeface="Open Sans" pitchFamily="34" charset="0"/>
                <a:cs typeface="Arial" pitchFamily="34" charset="0"/>
              </a:endParaRPr>
            </a:p>
          </p:txBody>
        </p:sp>
        <p:sp>
          <p:nvSpPr>
            <p:cNvPr id="60" name="Title 1"/>
            <p:cNvSpPr txBox="1">
              <a:spLocks/>
            </p:cNvSpPr>
            <p:nvPr/>
          </p:nvSpPr>
          <p:spPr>
            <a:xfrm>
              <a:off x="1706915" y="1061111"/>
              <a:ext cx="1719200" cy="184666"/>
            </a:xfrm>
            <a:prstGeom prst="rect">
              <a:avLst/>
            </a:prstGeom>
          </p:spPr>
          <p:txBody>
            <a:bodyPr vert="horz" wrap="square" lIns="0" tIns="0" rIns="0" bIns="0" rtlCol="0" anchor="t"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r>
                <a:rPr lang="en-US" sz="1600" dirty="0">
                  <a:solidFill>
                    <a:schemeClr val="tx1"/>
                  </a:solidFill>
                  <a:latin typeface="+mj-lt"/>
                  <a:ea typeface="Open Sans" pitchFamily="34" charset="0"/>
                  <a:cs typeface="Arial" pitchFamily="34" charset="0"/>
                </a:rPr>
                <a:t>ORGANIZATION</a:t>
              </a:r>
              <a:endParaRPr lang="en-US" sz="1600" b="0" dirty="0">
                <a:solidFill>
                  <a:schemeClr val="tx1"/>
                </a:solidFill>
                <a:latin typeface="+mj-lt"/>
                <a:ea typeface="Open Sans" pitchFamily="34" charset="0"/>
                <a:cs typeface="Arial" pitchFamily="34" charset="0"/>
              </a:endParaRPr>
            </a:p>
          </p:txBody>
        </p:sp>
        <p:sp>
          <p:nvSpPr>
            <p:cNvPr id="61" name="Title 1"/>
            <p:cNvSpPr txBox="1">
              <a:spLocks/>
            </p:cNvSpPr>
            <p:nvPr/>
          </p:nvSpPr>
          <p:spPr>
            <a:xfrm>
              <a:off x="1706915" y="540605"/>
              <a:ext cx="1719200" cy="184666"/>
            </a:xfrm>
            <a:prstGeom prst="rect">
              <a:avLst/>
            </a:prstGeom>
          </p:spPr>
          <p:txBody>
            <a:bodyPr vert="horz" wrap="square" lIns="0" tIns="0" rIns="0" bIns="0" rtlCol="0" anchor="t"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r>
                <a:rPr lang="en-US" sz="1600" dirty="0">
                  <a:solidFill>
                    <a:schemeClr val="tx1"/>
                  </a:solidFill>
                  <a:latin typeface="+mj-lt"/>
                  <a:ea typeface="Open Sans" pitchFamily="34" charset="0"/>
                  <a:cs typeface="Arial" pitchFamily="34" charset="0"/>
                </a:rPr>
                <a:t>GOVERNMENT</a:t>
              </a:r>
              <a:endParaRPr lang="en-US" sz="1600" b="0" dirty="0">
                <a:solidFill>
                  <a:schemeClr val="tx1"/>
                </a:solidFill>
                <a:latin typeface="+mj-lt"/>
                <a:ea typeface="Open Sans" pitchFamily="34" charset="0"/>
                <a:cs typeface="Arial" pitchFamily="34" charset="0"/>
              </a:endParaRPr>
            </a:p>
          </p:txBody>
        </p:sp>
        <p:sp>
          <p:nvSpPr>
            <p:cNvPr id="62" name="Title 1"/>
            <p:cNvSpPr txBox="1">
              <a:spLocks/>
            </p:cNvSpPr>
            <p:nvPr/>
          </p:nvSpPr>
          <p:spPr>
            <a:xfrm>
              <a:off x="3284333" y="830246"/>
              <a:ext cx="586836" cy="121187"/>
            </a:xfrm>
            <a:prstGeom prst="rect">
              <a:avLst/>
            </a:prstGeom>
          </p:spPr>
          <p:txBody>
            <a:bodyPr vert="horz" wrap="square" lIns="0" tIns="0" rIns="0" bIns="0" rtlCol="0" anchor="t"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r>
                <a:rPr lang="en-US" sz="1050" dirty="0">
                  <a:solidFill>
                    <a:schemeClr val="tx1"/>
                  </a:solidFill>
                  <a:latin typeface="+mj-lt"/>
                  <a:ea typeface="Open Sans" pitchFamily="34" charset="0"/>
                  <a:cs typeface="Arial" pitchFamily="34" charset="0"/>
                </a:rPr>
                <a:t>FUNDERS</a:t>
              </a:r>
              <a:endParaRPr lang="en-US" sz="1050" b="0" dirty="0">
                <a:solidFill>
                  <a:schemeClr val="tx1"/>
                </a:solidFill>
                <a:latin typeface="+mj-lt"/>
                <a:ea typeface="Open Sans" pitchFamily="34" charset="0"/>
                <a:cs typeface="Arial" pitchFamily="34" charset="0"/>
              </a:endParaRPr>
            </a:p>
          </p:txBody>
        </p:sp>
        <p:sp>
          <p:nvSpPr>
            <p:cNvPr id="63" name="Title 1"/>
            <p:cNvSpPr txBox="1">
              <a:spLocks/>
            </p:cNvSpPr>
            <p:nvPr/>
          </p:nvSpPr>
          <p:spPr>
            <a:xfrm>
              <a:off x="1235899" y="830246"/>
              <a:ext cx="730202" cy="242374"/>
            </a:xfrm>
            <a:prstGeom prst="rect">
              <a:avLst/>
            </a:prstGeom>
          </p:spPr>
          <p:txBody>
            <a:bodyPr vert="horz" wrap="square" lIns="0" tIns="0" rIns="0" bIns="0" rtlCol="0" anchor="t"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r>
                <a:rPr lang="en-US" sz="1050" dirty="0">
                  <a:solidFill>
                    <a:schemeClr val="tx1"/>
                  </a:solidFill>
                  <a:latin typeface="+mj-lt"/>
                  <a:ea typeface="Open Sans" pitchFamily="34" charset="0"/>
                  <a:cs typeface="Arial" pitchFamily="34" charset="0"/>
                </a:rPr>
                <a:t>THE PUBLIC</a:t>
              </a:r>
              <a:endParaRPr lang="en-US" sz="1050" b="0" dirty="0">
                <a:solidFill>
                  <a:schemeClr val="tx1"/>
                </a:solidFill>
                <a:latin typeface="+mj-lt"/>
                <a:ea typeface="Open Sans" pitchFamily="34" charset="0"/>
                <a:cs typeface="Arial" pitchFamily="34" charset="0"/>
              </a:endParaRPr>
            </a:p>
          </p:txBody>
        </p:sp>
      </p:grpSp>
    </p:spTree>
    <p:extLst>
      <p:ext uri="{BB962C8B-B14F-4D97-AF65-F5344CB8AC3E}">
        <p14:creationId xmlns:p14="http://schemas.microsoft.com/office/powerpoint/2010/main" val="1040872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right)">
                                      <p:cBhvr>
                                        <p:cTn id="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 Traumatized System</a:t>
            </a:r>
          </a:p>
        </p:txBody>
      </p:sp>
      <p:graphicFrame>
        <p:nvGraphicFramePr>
          <p:cNvPr id="8" name="Diagram 7"/>
          <p:cNvGraphicFramePr/>
          <p:nvPr>
            <p:extLst>
              <p:ext uri="{D42A27DB-BD31-4B8C-83A1-F6EECF244321}">
                <p14:modId xmlns:p14="http://schemas.microsoft.com/office/powerpoint/2010/main" val="555025482"/>
              </p:ext>
            </p:extLst>
          </p:nvPr>
        </p:nvGraphicFramePr>
        <p:xfrm>
          <a:off x="0" y="1397000"/>
          <a:ext cx="8919183" cy="52363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agram 3"/>
          <p:cNvGraphicFramePr/>
          <p:nvPr>
            <p:extLst>
              <p:ext uri="{D42A27DB-BD31-4B8C-83A1-F6EECF244321}">
                <p14:modId xmlns:p14="http://schemas.microsoft.com/office/powerpoint/2010/main" val="96346993"/>
              </p:ext>
            </p:extLst>
          </p:nvPr>
        </p:nvGraphicFramePr>
        <p:xfrm>
          <a:off x="290731" y="1329397"/>
          <a:ext cx="7995139" cy="530398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6102169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Initiatives</a:t>
            </a:r>
          </a:p>
        </p:txBody>
      </p:sp>
      <p:pic>
        <p:nvPicPr>
          <p:cNvPr id="5" name="Content Placeholder 4"/>
          <p:cNvPicPr>
            <a:picLocks noGrp="1" noChangeAspect="1"/>
          </p:cNvPicPr>
          <p:nvPr>
            <p:ph idx="1"/>
          </p:nvPr>
        </p:nvPicPr>
        <p:blipFill>
          <a:blip r:embed="rId2"/>
          <a:srcRect t="7946" b="7946"/>
          <a:stretch>
            <a:fillRect/>
          </a:stretch>
        </p:blipFill>
        <p:spPr/>
      </p:pic>
      <p:sp>
        <p:nvSpPr>
          <p:cNvPr id="4" name="Slide Number Placeholder 3"/>
          <p:cNvSpPr>
            <a:spLocks noGrp="1"/>
          </p:cNvSpPr>
          <p:nvPr>
            <p:ph type="sldNum" sz="quarter" idx="12"/>
          </p:nvPr>
        </p:nvSpPr>
        <p:spPr/>
        <p:txBody>
          <a:bodyPr/>
          <a:lstStyle/>
          <a:p>
            <a:fld id="{C9F5E22B-1CCB-4A31-B066-7A2D607F8AB1}" type="slidenum">
              <a:rPr lang="en-US" smtClean="0">
                <a:solidFill>
                  <a:prstClr val="white"/>
                </a:solidFill>
              </a:rPr>
              <a:pPr/>
              <a:t>13</a:t>
            </a:fld>
            <a:endParaRPr lang="en-US" dirty="0">
              <a:solidFill>
                <a:prstClr val="white"/>
              </a:solidFill>
            </a:endParaRPr>
          </a:p>
        </p:txBody>
      </p:sp>
    </p:spTree>
    <p:extLst>
      <p:ext uri="{BB962C8B-B14F-4D97-AF65-F5344CB8AC3E}">
        <p14:creationId xmlns:p14="http://schemas.microsoft.com/office/powerpoint/2010/main" val="10861255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E:\Anu\Projects 2016\Jen Leland\Source\T2_logo_final_color.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27000" y="6264704"/>
            <a:ext cx="749301" cy="470432"/>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
          <p:cNvSpPr/>
          <p:nvPr/>
        </p:nvSpPr>
        <p:spPr>
          <a:xfrm>
            <a:off x="950118" y="6624320"/>
            <a:ext cx="8193882" cy="110816"/>
          </a:xfrm>
          <a:prstGeom prst="rect">
            <a:avLst/>
          </a:prstGeom>
          <a:solidFill>
            <a:srgbClr val="77B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99" name="Group 98"/>
          <p:cNvGrpSpPr/>
          <p:nvPr/>
        </p:nvGrpSpPr>
        <p:grpSpPr>
          <a:xfrm>
            <a:off x="333104" y="301579"/>
            <a:ext cx="8488115" cy="5480528"/>
            <a:chOff x="333103" y="723819"/>
            <a:chExt cx="8488115" cy="3974711"/>
          </a:xfrm>
        </p:grpSpPr>
        <p:grpSp>
          <p:nvGrpSpPr>
            <p:cNvPr id="27" name="Group 26"/>
            <p:cNvGrpSpPr/>
            <p:nvPr/>
          </p:nvGrpSpPr>
          <p:grpSpPr>
            <a:xfrm>
              <a:off x="333103" y="723819"/>
              <a:ext cx="8488115" cy="3974711"/>
              <a:chOff x="333103" y="723819"/>
              <a:chExt cx="8488115" cy="3974711"/>
            </a:xfrm>
            <a:effectLst>
              <a:outerShdw blurRad="63500" dist="38100" dir="5400000" algn="t" rotWithShape="0">
                <a:prstClr val="black">
                  <a:alpha val="20000"/>
                </a:prstClr>
              </a:outerShdw>
            </a:effectLst>
          </p:grpSpPr>
          <p:sp>
            <p:nvSpPr>
              <p:cNvPr id="86" name="Freeform 85"/>
              <p:cNvSpPr/>
              <p:nvPr/>
            </p:nvSpPr>
            <p:spPr>
              <a:xfrm>
                <a:off x="578598" y="1324432"/>
                <a:ext cx="7986808" cy="2635696"/>
              </a:xfrm>
              <a:custGeom>
                <a:avLst/>
                <a:gdLst>
                  <a:gd name="connsiteX0" fmla="*/ 3993404 w 7986808"/>
                  <a:gd name="connsiteY0" fmla="*/ 0 h 2635696"/>
                  <a:gd name="connsiteX1" fmla="*/ 7888735 w 7986808"/>
                  <a:gd name="connsiteY1" fmla="*/ 2415149 h 2635696"/>
                  <a:gd name="connsiteX2" fmla="*/ 7986808 w 7986808"/>
                  <a:gd name="connsiteY2" fmla="*/ 2635696 h 2635696"/>
                  <a:gd name="connsiteX3" fmla="*/ 7818006 w 7986808"/>
                  <a:gd name="connsiteY3" fmla="*/ 2635696 h 2635696"/>
                  <a:gd name="connsiteX4" fmla="*/ 7746650 w 7986808"/>
                  <a:gd name="connsiteY4" fmla="*/ 2475230 h 2635696"/>
                  <a:gd name="connsiteX5" fmla="*/ 3993404 w 7986808"/>
                  <a:gd name="connsiteY5" fmla="*/ 148176 h 2635696"/>
                  <a:gd name="connsiteX6" fmla="*/ 240159 w 7986808"/>
                  <a:gd name="connsiteY6" fmla="*/ 2475230 h 2635696"/>
                  <a:gd name="connsiteX7" fmla="*/ 168802 w 7986808"/>
                  <a:gd name="connsiteY7" fmla="*/ 2635696 h 2635696"/>
                  <a:gd name="connsiteX8" fmla="*/ 0 w 7986808"/>
                  <a:gd name="connsiteY8" fmla="*/ 2635696 h 2635696"/>
                  <a:gd name="connsiteX9" fmla="*/ 98073 w 7986808"/>
                  <a:gd name="connsiteY9" fmla="*/ 2415149 h 2635696"/>
                  <a:gd name="connsiteX10" fmla="*/ 3993404 w 7986808"/>
                  <a:gd name="connsiteY10" fmla="*/ 0 h 2635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86808" h="2635696">
                    <a:moveTo>
                      <a:pt x="3993404" y="0"/>
                    </a:moveTo>
                    <a:cubicBezTo>
                      <a:pt x="5700282" y="0"/>
                      <a:pt x="7177399" y="983723"/>
                      <a:pt x="7888735" y="2415149"/>
                    </a:cubicBezTo>
                    <a:lnTo>
                      <a:pt x="7986808" y="2635696"/>
                    </a:lnTo>
                    <a:lnTo>
                      <a:pt x="7818006" y="2635696"/>
                    </a:lnTo>
                    <a:lnTo>
                      <a:pt x="7746650" y="2475230"/>
                    </a:lnTo>
                    <a:cubicBezTo>
                      <a:pt x="7061261" y="1096017"/>
                      <a:pt x="5638023" y="148176"/>
                      <a:pt x="3993404" y="148176"/>
                    </a:cubicBezTo>
                    <a:cubicBezTo>
                      <a:pt x="2348786" y="148176"/>
                      <a:pt x="925549" y="1096017"/>
                      <a:pt x="240159" y="2475230"/>
                    </a:cubicBezTo>
                    <a:lnTo>
                      <a:pt x="168802" y="2635696"/>
                    </a:lnTo>
                    <a:lnTo>
                      <a:pt x="0" y="2635696"/>
                    </a:lnTo>
                    <a:lnTo>
                      <a:pt x="98073" y="2415149"/>
                    </a:lnTo>
                    <a:cubicBezTo>
                      <a:pt x="809410" y="983723"/>
                      <a:pt x="2286526" y="0"/>
                      <a:pt x="3993404" y="0"/>
                    </a:cubicBezTo>
                    <a:close/>
                  </a:path>
                </a:pathLst>
              </a:custGeom>
              <a:solidFill>
                <a:srgbClr val="77B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51"/>
              <p:cNvSpPr/>
              <p:nvPr/>
            </p:nvSpPr>
            <p:spPr>
              <a:xfrm>
                <a:off x="2165445" y="4542092"/>
                <a:ext cx="4813113" cy="156435"/>
              </a:xfrm>
              <a:custGeom>
                <a:avLst/>
                <a:gdLst>
                  <a:gd name="connsiteX0" fmla="*/ 2406556 w 4813113"/>
                  <a:gd name="connsiteY0" fmla="*/ 0 h 1884883"/>
                  <a:gd name="connsiteX1" fmla="*/ 4776846 w 4813113"/>
                  <a:gd name="connsiteY1" fmla="*/ 1743838 h 1884883"/>
                  <a:gd name="connsiteX2" fmla="*/ 4813113 w 4813113"/>
                  <a:gd name="connsiteY2" fmla="*/ 1884883 h 1884883"/>
                  <a:gd name="connsiteX3" fmla="*/ 0 w 4813113"/>
                  <a:gd name="connsiteY3" fmla="*/ 1884883 h 1884883"/>
                  <a:gd name="connsiteX4" fmla="*/ 36266 w 4813113"/>
                  <a:gd name="connsiteY4" fmla="*/ 1743838 h 1884883"/>
                  <a:gd name="connsiteX5" fmla="*/ 2406556 w 4813113"/>
                  <a:gd name="connsiteY5" fmla="*/ 0 h 1884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13113" h="1884883">
                    <a:moveTo>
                      <a:pt x="2406556" y="0"/>
                    </a:moveTo>
                    <a:cubicBezTo>
                      <a:pt x="3520249" y="0"/>
                      <a:pt x="4462613" y="733547"/>
                      <a:pt x="4776846" y="1743838"/>
                    </a:cubicBezTo>
                    <a:lnTo>
                      <a:pt x="4813113" y="1884883"/>
                    </a:lnTo>
                    <a:lnTo>
                      <a:pt x="0" y="1884883"/>
                    </a:lnTo>
                    <a:lnTo>
                      <a:pt x="36266" y="1743838"/>
                    </a:lnTo>
                    <a:cubicBezTo>
                      <a:pt x="350500" y="733547"/>
                      <a:pt x="1292863" y="0"/>
                      <a:pt x="2406556"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Freeform 48"/>
              <p:cNvSpPr/>
              <p:nvPr/>
            </p:nvSpPr>
            <p:spPr>
              <a:xfrm>
                <a:off x="1217751" y="1766932"/>
                <a:ext cx="6554704" cy="2931598"/>
              </a:xfrm>
              <a:custGeom>
                <a:avLst/>
                <a:gdLst>
                  <a:gd name="connsiteX0" fmla="*/ 3200452 w 6400905"/>
                  <a:gd name="connsiteY0" fmla="*/ 0 h 2660563"/>
                  <a:gd name="connsiteX1" fmla="*/ 6391820 w 6400905"/>
                  <a:gd name="connsiteY1" fmla="*/ 2601040 h 2660563"/>
                  <a:gd name="connsiteX2" fmla="*/ 6400905 w 6400905"/>
                  <a:gd name="connsiteY2" fmla="*/ 2660563 h 2660563"/>
                  <a:gd name="connsiteX3" fmla="*/ 6002283 w 6400905"/>
                  <a:gd name="connsiteY3" fmla="*/ 2660563 h 2660563"/>
                  <a:gd name="connsiteX4" fmla="*/ 5936717 w 6400905"/>
                  <a:gd name="connsiteY4" fmla="*/ 2405566 h 2660563"/>
                  <a:gd name="connsiteX5" fmla="*/ 3200452 w 6400905"/>
                  <a:gd name="connsiteY5" fmla="*/ 392478 h 2660563"/>
                  <a:gd name="connsiteX6" fmla="*/ 464188 w 6400905"/>
                  <a:gd name="connsiteY6" fmla="*/ 2405566 h 2660563"/>
                  <a:gd name="connsiteX7" fmla="*/ 398621 w 6400905"/>
                  <a:gd name="connsiteY7" fmla="*/ 2660563 h 2660563"/>
                  <a:gd name="connsiteX8" fmla="*/ 0 w 6400905"/>
                  <a:gd name="connsiteY8" fmla="*/ 2660563 h 2660563"/>
                  <a:gd name="connsiteX9" fmla="*/ 9084 w 6400905"/>
                  <a:gd name="connsiteY9" fmla="*/ 2601040 h 2660563"/>
                  <a:gd name="connsiteX10" fmla="*/ 3200452 w 6400905"/>
                  <a:gd name="connsiteY10" fmla="*/ 0 h 2660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00905" h="2660563">
                    <a:moveTo>
                      <a:pt x="3200452" y="0"/>
                    </a:moveTo>
                    <a:cubicBezTo>
                      <a:pt x="4774661" y="0"/>
                      <a:pt x="6088066" y="1116629"/>
                      <a:pt x="6391820" y="2601040"/>
                    </a:cubicBezTo>
                    <a:lnTo>
                      <a:pt x="6400905" y="2660563"/>
                    </a:lnTo>
                    <a:lnTo>
                      <a:pt x="6002283" y="2660563"/>
                    </a:lnTo>
                    <a:lnTo>
                      <a:pt x="5936717" y="2405566"/>
                    </a:lnTo>
                    <a:cubicBezTo>
                      <a:pt x="5573966" y="1239285"/>
                      <a:pt x="4486100" y="392478"/>
                      <a:pt x="3200452" y="392478"/>
                    </a:cubicBezTo>
                    <a:cubicBezTo>
                      <a:pt x="1914805" y="392478"/>
                      <a:pt x="826939" y="1239285"/>
                      <a:pt x="464188" y="2405566"/>
                    </a:cubicBezTo>
                    <a:lnTo>
                      <a:pt x="398621" y="2660563"/>
                    </a:lnTo>
                    <a:lnTo>
                      <a:pt x="0" y="2660563"/>
                    </a:lnTo>
                    <a:lnTo>
                      <a:pt x="9084" y="2601040"/>
                    </a:lnTo>
                    <a:cubicBezTo>
                      <a:pt x="312839" y="1116629"/>
                      <a:pt x="1626244" y="0"/>
                      <a:pt x="3200452" y="0"/>
                    </a:cubicBezTo>
                    <a:close/>
                  </a:path>
                </a:pathLst>
              </a:custGeom>
              <a:solidFill>
                <a:srgbClr val="77B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Oval 63"/>
              <p:cNvSpPr/>
              <p:nvPr/>
            </p:nvSpPr>
            <p:spPr>
              <a:xfrm>
                <a:off x="333103" y="3124143"/>
                <a:ext cx="1221561" cy="12215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7599657" y="3124143"/>
                <a:ext cx="1221561" cy="12215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p:cNvSpPr/>
              <p:nvPr/>
            </p:nvSpPr>
            <p:spPr>
              <a:xfrm>
                <a:off x="918187" y="1945380"/>
                <a:ext cx="1221561" cy="12215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6978558" y="1945380"/>
                <a:ext cx="1221561" cy="12215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2064646" y="1204244"/>
                <a:ext cx="1221561" cy="12215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5896218" y="1204244"/>
                <a:ext cx="1221561" cy="12215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a:off x="3312560" y="723819"/>
                <a:ext cx="1221561" cy="12215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a:off x="4604389" y="723819"/>
                <a:ext cx="1221561" cy="12215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8" name="Title 1"/>
            <p:cNvSpPr txBox="1">
              <a:spLocks/>
            </p:cNvSpPr>
            <p:nvPr/>
          </p:nvSpPr>
          <p:spPr>
            <a:xfrm>
              <a:off x="444728" y="3701480"/>
              <a:ext cx="998310" cy="115327"/>
            </a:xfrm>
            <a:prstGeom prst="rect">
              <a:avLst/>
            </a:prstGeom>
          </p:spPr>
          <p:txBody>
            <a:bodyPr vert="horz" wrap="square" lIns="0" tIns="0" rIns="0" bIns="0" rtlCol="0" anchor="ctr"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pPr>
                <a:lnSpc>
                  <a:spcPts val="1200"/>
                </a:lnSpc>
                <a:spcBef>
                  <a:spcPts val="100"/>
                </a:spcBef>
                <a:spcAft>
                  <a:spcPts val="100"/>
                </a:spcAft>
              </a:pPr>
              <a:endParaRPr lang="en-US" sz="1200" b="0" dirty="0">
                <a:solidFill>
                  <a:schemeClr val="tx1">
                    <a:lumMod val="85000"/>
                    <a:lumOff val="15000"/>
                  </a:schemeClr>
                </a:solidFill>
                <a:latin typeface="+mj-lt"/>
                <a:ea typeface="Open Sans" pitchFamily="34" charset="0"/>
                <a:cs typeface="Arial" pitchFamily="34" charset="0"/>
              </a:endParaRPr>
            </a:p>
          </p:txBody>
        </p:sp>
        <p:sp>
          <p:nvSpPr>
            <p:cNvPr id="90" name="Title 1"/>
            <p:cNvSpPr txBox="1">
              <a:spLocks/>
            </p:cNvSpPr>
            <p:nvPr/>
          </p:nvSpPr>
          <p:spPr>
            <a:xfrm>
              <a:off x="3252943" y="3922063"/>
              <a:ext cx="2648434" cy="208332"/>
            </a:xfrm>
            <a:prstGeom prst="rect">
              <a:avLst/>
            </a:prstGeom>
          </p:spPr>
          <p:txBody>
            <a:bodyPr vert="horz" wrap="square" lIns="0" tIns="0" rIns="0" bIns="0" rtlCol="0" anchor="t"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pPr>
                <a:lnSpc>
                  <a:spcPts val="2400"/>
                </a:lnSpc>
                <a:spcBef>
                  <a:spcPts val="100"/>
                </a:spcBef>
                <a:spcAft>
                  <a:spcPts val="100"/>
                </a:spcAft>
              </a:pPr>
              <a:endParaRPr lang="en-US" sz="1200" dirty="0">
                <a:solidFill>
                  <a:schemeClr val="tx1">
                    <a:lumMod val="85000"/>
                    <a:lumOff val="15000"/>
                  </a:schemeClr>
                </a:solidFill>
                <a:latin typeface="+mj-lt"/>
                <a:ea typeface="Open Sans" pitchFamily="34" charset="0"/>
                <a:cs typeface="Arial" pitchFamily="34" charset="0"/>
              </a:endParaRPr>
            </a:p>
          </p:txBody>
        </p:sp>
        <p:sp>
          <p:nvSpPr>
            <p:cNvPr id="36" name="Freeform 8"/>
            <p:cNvSpPr>
              <a:spLocks/>
            </p:cNvSpPr>
            <p:nvPr/>
          </p:nvSpPr>
          <p:spPr bwMode="auto">
            <a:xfrm rot="19800000">
              <a:off x="4590068" y="3544599"/>
              <a:ext cx="71465" cy="71465"/>
            </a:xfrm>
            <a:custGeom>
              <a:avLst/>
              <a:gdLst>
                <a:gd name="T0" fmla="*/ 280 w 560"/>
                <a:gd name="T1" fmla="*/ 0 h 562"/>
                <a:gd name="T2" fmla="*/ 337 w 560"/>
                <a:gd name="T3" fmla="*/ 6 h 562"/>
                <a:gd name="T4" fmla="*/ 389 w 560"/>
                <a:gd name="T5" fmla="*/ 23 h 562"/>
                <a:gd name="T6" fmla="*/ 436 w 560"/>
                <a:gd name="T7" fmla="*/ 50 h 562"/>
                <a:gd name="T8" fmla="*/ 478 w 560"/>
                <a:gd name="T9" fmla="*/ 82 h 562"/>
                <a:gd name="T10" fmla="*/ 513 w 560"/>
                <a:gd name="T11" fmla="*/ 124 h 562"/>
                <a:gd name="T12" fmla="*/ 539 w 560"/>
                <a:gd name="T13" fmla="*/ 172 h 562"/>
                <a:gd name="T14" fmla="*/ 555 w 560"/>
                <a:gd name="T15" fmla="*/ 225 h 562"/>
                <a:gd name="T16" fmla="*/ 560 w 560"/>
                <a:gd name="T17" fmla="*/ 282 h 562"/>
                <a:gd name="T18" fmla="*/ 555 w 560"/>
                <a:gd name="T19" fmla="*/ 337 h 562"/>
                <a:gd name="T20" fmla="*/ 539 w 560"/>
                <a:gd name="T21" fmla="*/ 391 h 562"/>
                <a:gd name="T22" fmla="*/ 513 w 560"/>
                <a:gd name="T23" fmla="*/ 438 h 562"/>
                <a:gd name="T24" fmla="*/ 478 w 560"/>
                <a:gd name="T25" fmla="*/ 480 h 562"/>
                <a:gd name="T26" fmla="*/ 436 w 560"/>
                <a:gd name="T27" fmla="*/ 515 h 562"/>
                <a:gd name="T28" fmla="*/ 389 w 560"/>
                <a:gd name="T29" fmla="*/ 539 h 562"/>
                <a:gd name="T30" fmla="*/ 337 w 560"/>
                <a:gd name="T31" fmla="*/ 557 h 562"/>
                <a:gd name="T32" fmla="*/ 280 w 560"/>
                <a:gd name="T33" fmla="*/ 562 h 562"/>
                <a:gd name="T34" fmla="*/ 223 w 560"/>
                <a:gd name="T35" fmla="*/ 557 h 562"/>
                <a:gd name="T36" fmla="*/ 171 w 560"/>
                <a:gd name="T37" fmla="*/ 539 h 562"/>
                <a:gd name="T38" fmla="*/ 124 w 560"/>
                <a:gd name="T39" fmla="*/ 515 h 562"/>
                <a:gd name="T40" fmla="*/ 82 w 560"/>
                <a:gd name="T41" fmla="*/ 480 h 562"/>
                <a:gd name="T42" fmla="*/ 47 w 560"/>
                <a:gd name="T43" fmla="*/ 438 h 562"/>
                <a:gd name="T44" fmla="*/ 21 w 560"/>
                <a:gd name="T45" fmla="*/ 391 h 562"/>
                <a:gd name="T46" fmla="*/ 5 w 560"/>
                <a:gd name="T47" fmla="*/ 337 h 562"/>
                <a:gd name="T48" fmla="*/ 0 w 560"/>
                <a:gd name="T49" fmla="*/ 282 h 562"/>
                <a:gd name="T50" fmla="*/ 5 w 560"/>
                <a:gd name="T51" fmla="*/ 225 h 562"/>
                <a:gd name="T52" fmla="*/ 21 w 560"/>
                <a:gd name="T53" fmla="*/ 172 h 562"/>
                <a:gd name="T54" fmla="*/ 47 w 560"/>
                <a:gd name="T55" fmla="*/ 124 h 562"/>
                <a:gd name="T56" fmla="*/ 82 w 560"/>
                <a:gd name="T57" fmla="*/ 82 h 562"/>
                <a:gd name="T58" fmla="*/ 124 w 560"/>
                <a:gd name="T59" fmla="*/ 50 h 562"/>
                <a:gd name="T60" fmla="*/ 171 w 560"/>
                <a:gd name="T61" fmla="*/ 23 h 562"/>
                <a:gd name="T62" fmla="*/ 223 w 560"/>
                <a:gd name="T63" fmla="*/ 6 h 562"/>
                <a:gd name="T64" fmla="*/ 280 w 560"/>
                <a:gd name="T65" fmla="*/ 0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0" h="562">
                  <a:moveTo>
                    <a:pt x="280" y="0"/>
                  </a:moveTo>
                  <a:lnTo>
                    <a:pt x="337" y="6"/>
                  </a:lnTo>
                  <a:lnTo>
                    <a:pt x="389" y="23"/>
                  </a:lnTo>
                  <a:lnTo>
                    <a:pt x="436" y="50"/>
                  </a:lnTo>
                  <a:lnTo>
                    <a:pt x="478" y="82"/>
                  </a:lnTo>
                  <a:lnTo>
                    <a:pt x="513" y="124"/>
                  </a:lnTo>
                  <a:lnTo>
                    <a:pt x="539" y="172"/>
                  </a:lnTo>
                  <a:lnTo>
                    <a:pt x="555" y="225"/>
                  </a:lnTo>
                  <a:lnTo>
                    <a:pt x="560" y="282"/>
                  </a:lnTo>
                  <a:lnTo>
                    <a:pt x="555" y="337"/>
                  </a:lnTo>
                  <a:lnTo>
                    <a:pt x="539" y="391"/>
                  </a:lnTo>
                  <a:lnTo>
                    <a:pt x="513" y="438"/>
                  </a:lnTo>
                  <a:lnTo>
                    <a:pt x="478" y="480"/>
                  </a:lnTo>
                  <a:lnTo>
                    <a:pt x="436" y="515"/>
                  </a:lnTo>
                  <a:lnTo>
                    <a:pt x="389" y="539"/>
                  </a:lnTo>
                  <a:lnTo>
                    <a:pt x="337" y="557"/>
                  </a:lnTo>
                  <a:lnTo>
                    <a:pt x="280" y="562"/>
                  </a:lnTo>
                  <a:lnTo>
                    <a:pt x="223" y="557"/>
                  </a:lnTo>
                  <a:lnTo>
                    <a:pt x="171" y="539"/>
                  </a:lnTo>
                  <a:lnTo>
                    <a:pt x="124" y="515"/>
                  </a:lnTo>
                  <a:lnTo>
                    <a:pt x="82" y="480"/>
                  </a:lnTo>
                  <a:lnTo>
                    <a:pt x="47" y="438"/>
                  </a:lnTo>
                  <a:lnTo>
                    <a:pt x="21" y="391"/>
                  </a:lnTo>
                  <a:lnTo>
                    <a:pt x="5" y="337"/>
                  </a:lnTo>
                  <a:lnTo>
                    <a:pt x="0" y="282"/>
                  </a:lnTo>
                  <a:lnTo>
                    <a:pt x="5" y="225"/>
                  </a:lnTo>
                  <a:lnTo>
                    <a:pt x="21" y="172"/>
                  </a:lnTo>
                  <a:lnTo>
                    <a:pt x="47" y="124"/>
                  </a:lnTo>
                  <a:lnTo>
                    <a:pt x="82" y="82"/>
                  </a:lnTo>
                  <a:lnTo>
                    <a:pt x="124" y="50"/>
                  </a:lnTo>
                  <a:lnTo>
                    <a:pt x="171" y="23"/>
                  </a:lnTo>
                  <a:lnTo>
                    <a:pt x="223" y="6"/>
                  </a:lnTo>
                  <a:lnTo>
                    <a:pt x="280" y="0"/>
                  </a:lnTo>
                  <a:close/>
                </a:path>
              </a:pathLst>
            </a:custGeom>
            <a:solidFill>
              <a:srgbClr val="5CC8E5"/>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Title 1"/>
            <p:cNvSpPr txBox="1">
              <a:spLocks/>
            </p:cNvSpPr>
            <p:nvPr/>
          </p:nvSpPr>
          <p:spPr>
            <a:xfrm>
              <a:off x="7711282" y="3509850"/>
              <a:ext cx="998310" cy="450146"/>
            </a:xfrm>
            <a:prstGeom prst="rect">
              <a:avLst/>
            </a:prstGeom>
          </p:spPr>
          <p:txBody>
            <a:bodyPr vert="horz" wrap="square" lIns="0" tIns="0" rIns="0" bIns="0" rtlCol="0" anchor="ctr"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pPr>
                <a:lnSpc>
                  <a:spcPts val="1200"/>
                </a:lnSpc>
                <a:spcBef>
                  <a:spcPts val="100"/>
                </a:spcBef>
                <a:spcAft>
                  <a:spcPts val="100"/>
                </a:spcAft>
              </a:pPr>
              <a:r>
                <a:rPr lang="en-US" sz="1200" b="0" dirty="0">
                  <a:solidFill>
                    <a:schemeClr val="tx1">
                      <a:lumMod val="85000"/>
                      <a:lumOff val="15000"/>
                    </a:schemeClr>
                  </a:solidFill>
                  <a:latin typeface="+mj-lt"/>
                  <a:ea typeface="Open Sans" pitchFamily="34" charset="0"/>
                  <a:cs typeface="Arial" pitchFamily="34" charset="0"/>
                </a:rPr>
                <a:t>Traumatic events-violence, suicide, deaths</a:t>
              </a:r>
            </a:p>
          </p:txBody>
        </p:sp>
        <p:sp>
          <p:nvSpPr>
            <p:cNvPr id="93" name="Title 1"/>
            <p:cNvSpPr txBox="1">
              <a:spLocks/>
            </p:cNvSpPr>
            <p:nvPr/>
          </p:nvSpPr>
          <p:spPr>
            <a:xfrm>
              <a:off x="1029812" y="2442693"/>
              <a:ext cx="998310" cy="226933"/>
            </a:xfrm>
            <a:prstGeom prst="rect">
              <a:avLst/>
            </a:prstGeom>
          </p:spPr>
          <p:txBody>
            <a:bodyPr vert="horz" wrap="square" lIns="0" tIns="0" rIns="0" bIns="0" rtlCol="0" anchor="ctr"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pPr>
                <a:lnSpc>
                  <a:spcPts val="1200"/>
                </a:lnSpc>
                <a:spcBef>
                  <a:spcPts val="100"/>
                </a:spcBef>
                <a:spcAft>
                  <a:spcPts val="100"/>
                </a:spcAft>
              </a:pPr>
              <a:r>
                <a:rPr lang="en-US" sz="1200" b="0" dirty="0">
                  <a:solidFill>
                    <a:schemeClr val="tx1">
                      <a:lumMod val="85000"/>
                      <a:lumOff val="15000"/>
                    </a:schemeClr>
                  </a:solidFill>
                  <a:latin typeface="+mj-lt"/>
                  <a:ea typeface="Open Sans" pitchFamily="34" charset="0"/>
                  <a:cs typeface="Arial" pitchFamily="34" charset="0"/>
                </a:rPr>
                <a:t>Staff and Budget Cuts!!!</a:t>
              </a:r>
            </a:p>
          </p:txBody>
        </p:sp>
        <p:sp>
          <p:nvSpPr>
            <p:cNvPr id="94" name="Title 1"/>
            <p:cNvSpPr txBox="1">
              <a:spLocks/>
            </p:cNvSpPr>
            <p:nvPr/>
          </p:nvSpPr>
          <p:spPr>
            <a:xfrm>
              <a:off x="2178636" y="1719915"/>
              <a:ext cx="998310" cy="115327"/>
            </a:xfrm>
            <a:prstGeom prst="rect">
              <a:avLst/>
            </a:prstGeom>
          </p:spPr>
          <p:txBody>
            <a:bodyPr vert="horz" wrap="square" lIns="0" tIns="0" rIns="0" bIns="0" rtlCol="0" anchor="ctr"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pPr>
                <a:lnSpc>
                  <a:spcPts val="1200"/>
                </a:lnSpc>
                <a:spcBef>
                  <a:spcPts val="100"/>
                </a:spcBef>
                <a:spcAft>
                  <a:spcPts val="100"/>
                </a:spcAft>
              </a:pPr>
              <a:endParaRPr lang="en-US" sz="1200" b="0" dirty="0">
                <a:solidFill>
                  <a:schemeClr val="tx1">
                    <a:lumMod val="85000"/>
                    <a:lumOff val="15000"/>
                  </a:schemeClr>
                </a:solidFill>
                <a:latin typeface="+mj-lt"/>
                <a:ea typeface="Open Sans" pitchFamily="34" charset="0"/>
                <a:cs typeface="Arial" pitchFamily="34" charset="0"/>
              </a:endParaRPr>
            </a:p>
          </p:txBody>
        </p:sp>
        <p:sp>
          <p:nvSpPr>
            <p:cNvPr id="95" name="Title 1"/>
            <p:cNvSpPr txBox="1">
              <a:spLocks/>
            </p:cNvSpPr>
            <p:nvPr/>
          </p:nvSpPr>
          <p:spPr>
            <a:xfrm>
              <a:off x="3426615" y="1165329"/>
              <a:ext cx="998310" cy="338539"/>
            </a:xfrm>
            <a:prstGeom prst="rect">
              <a:avLst/>
            </a:prstGeom>
          </p:spPr>
          <p:txBody>
            <a:bodyPr vert="horz" wrap="square" lIns="0" tIns="0" rIns="0" bIns="0" rtlCol="0" anchor="ctr"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pPr>
                <a:lnSpc>
                  <a:spcPts val="1200"/>
                </a:lnSpc>
                <a:spcBef>
                  <a:spcPts val="100"/>
                </a:spcBef>
                <a:spcAft>
                  <a:spcPts val="100"/>
                </a:spcAft>
              </a:pPr>
              <a:r>
                <a:rPr lang="en-US" sz="1200" b="0" dirty="0">
                  <a:solidFill>
                    <a:schemeClr val="tx1">
                      <a:lumMod val="85000"/>
                      <a:lumOff val="15000"/>
                    </a:schemeClr>
                  </a:solidFill>
                  <a:latin typeface="+mj-lt"/>
                  <a:ea typeface="Open Sans" pitchFamily="34" charset="0"/>
                  <a:cs typeface="Arial" pitchFamily="34" charset="0"/>
                </a:rPr>
                <a:t>Technology and Paperwork demands</a:t>
              </a:r>
            </a:p>
          </p:txBody>
        </p:sp>
        <p:sp>
          <p:nvSpPr>
            <p:cNvPr id="96" name="Title 1"/>
            <p:cNvSpPr txBox="1">
              <a:spLocks/>
            </p:cNvSpPr>
            <p:nvPr/>
          </p:nvSpPr>
          <p:spPr>
            <a:xfrm>
              <a:off x="4742388" y="1109526"/>
              <a:ext cx="998310" cy="450146"/>
            </a:xfrm>
            <a:prstGeom prst="rect">
              <a:avLst/>
            </a:prstGeom>
          </p:spPr>
          <p:txBody>
            <a:bodyPr vert="horz" wrap="square" lIns="0" tIns="0" rIns="0" bIns="0" rtlCol="0" anchor="ctr"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pPr>
                <a:lnSpc>
                  <a:spcPts val="1200"/>
                </a:lnSpc>
                <a:spcBef>
                  <a:spcPts val="100"/>
                </a:spcBef>
                <a:spcAft>
                  <a:spcPts val="100"/>
                </a:spcAft>
              </a:pPr>
              <a:r>
                <a:rPr lang="en-US" sz="1200" b="0" dirty="0">
                  <a:solidFill>
                    <a:schemeClr val="tx1">
                      <a:lumMod val="85000"/>
                      <a:lumOff val="15000"/>
                    </a:schemeClr>
                  </a:solidFill>
                  <a:latin typeface="+mj-lt"/>
                  <a:ea typeface="Open Sans" pitchFamily="34" charset="0"/>
                  <a:cs typeface="Arial" pitchFamily="34" charset="0"/>
                </a:rPr>
                <a:t>Lawsuits, reforms, task-driven vs. relational</a:t>
              </a:r>
            </a:p>
          </p:txBody>
        </p:sp>
        <p:sp>
          <p:nvSpPr>
            <p:cNvPr id="97" name="Title 1"/>
            <p:cNvSpPr txBox="1">
              <a:spLocks/>
            </p:cNvSpPr>
            <p:nvPr/>
          </p:nvSpPr>
          <p:spPr>
            <a:xfrm>
              <a:off x="6007843" y="1664112"/>
              <a:ext cx="998310" cy="226933"/>
            </a:xfrm>
            <a:prstGeom prst="rect">
              <a:avLst/>
            </a:prstGeom>
          </p:spPr>
          <p:txBody>
            <a:bodyPr vert="horz" wrap="square" lIns="0" tIns="0" rIns="0" bIns="0" rtlCol="0" anchor="ctr"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pPr>
                <a:lnSpc>
                  <a:spcPts val="1200"/>
                </a:lnSpc>
                <a:spcBef>
                  <a:spcPts val="100"/>
                </a:spcBef>
                <a:spcAft>
                  <a:spcPts val="100"/>
                </a:spcAft>
              </a:pPr>
              <a:r>
                <a:rPr lang="en-US" sz="1200" b="0" dirty="0">
                  <a:solidFill>
                    <a:schemeClr val="tx1">
                      <a:lumMod val="85000"/>
                      <a:lumOff val="15000"/>
                    </a:schemeClr>
                  </a:solidFill>
                  <a:latin typeface="+mj-lt"/>
                  <a:ea typeface="Open Sans" pitchFamily="34" charset="0"/>
                  <a:cs typeface="Arial" pitchFamily="34" charset="0"/>
                </a:rPr>
                <a:t>Feeling unsafe with students</a:t>
              </a:r>
            </a:p>
          </p:txBody>
        </p:sp>
        <p:sp>
          <p:nvSpPr>
            <p:cNvPr id="98" name="Title 1"/>
            <p:cNvSpPr txBox="1">
              <a:spLocks/>
            </p:cNvSpPr>
            <p:nvPr/>
          </p:nvSpPr>
          <p:spPr>
            <a:xfrm>
              <a:off x="7087385" y="2498496"/>
              <a:ext cx="998310" cy="115327"/>
            </a:xfrm>
            <a:prstGeom prst="rect">
              <a:avLst/>
            </a:prstGeom>
          </p:spPr>
          <p:txBody>
            <a:bodyPr vert="horz" wrap="square" lIns="0" tIns="0" rIns="0" bIns="0" rtlCol="0" anchor="ctr"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pPr>
                <a:lnSpc>
                  <a:spcPts val="1200"/>
                </a:lnSpc>
                <a:spcBef>
                  <a:spcPts val="100"/>
                </a:spcBef>
                <a:spcAft>
                  <a:spcPts val="100"/>
                </a:spcAft>
              </a:pPr>
              <a:r>
                <a:rPr lang="en-US" sz="1200" b="0" dirty="0">
                  <a:solidFill>
                    <a:schemeClr val="tx1">
                      <a:lumMod val="85000"/>
                      <a:lumOff val="15000"/>
                    </a:schemeClr>
                  </a:solidFill>
                  <a:latin typeface="+mj-lt"/>
                  <a:ea typeface="Open Sans" pitchFamily="34" charset="0"/>
                  <a:cs typeface="Arial" pitchFamily="34" charset="0"/>
                </a:rPr>
                <a:t>Staff Turnover</a:t>
              </a:r>
            </a:p>
          </p:txBody>
        </p:sp>
      </p:grpSp>
      <p:sp>
        <p:nvSpPr>
          <p:cNvPr id="32" name="Title 1"/>
          <p:cNvSpPr txBox="1">
            <a:spLocks/>
          </p:cNvSpPr>
          <p:nvPr/>
        </p:nvSpPr>
        <p:spPr>
          <a:xfrm>
            <a:off x="405356" y="4135123"/>
            <a:ext cx="998310" cy="620683"/>
          </a:xfrm>
          <a:prstGeom prst="rect">
            <a:avLst/>
          </a:prstGeom>
        </p:spPr>
        <p:txBody>
          <a:bodyPr vert="horz" wrap="square" lIns="0" tIns="0" rIns="0" bIns="0" rtlCol="0" anchor="ctr"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pPr>
              <a:lnSpc>
                <a:spcPts val="1200"/>
              </a:lnSpc>
              <a:spcBef>
                <a:spcPts val="100"/>
              </a:spcBef>
              <a:spcAft>
                <a:spcPts val="100"/>
              </a:spcAft>
            </a:pPr>
            <a:r>
              <a:rPr lang="en-US" sz="1200" b="0" dirty="0">
                <a:solidFill>
                  <a:schemeClr val="tx1">
                    <a:lumMod val="85000"/>
                    <a:lumOff val="15000"/>
                  </a:schemeClr>
                </a:solidFill>
                <a:latin typeface="+mj-lt"/>
                <a:ea typeface="Open Sans" pitchFamily="34" charset="0"/>
                <a:cs typeface="Arial" pitchFamily="34" charset="0"/>
              </a:rPr>
              <a:t>Not enough time for collaboration or supervision</a:t>
            </a:r>
          </a:p>
        </p:txBody>
      </p:sp>
      <p:sp>
        <p:nvSpPr>
          <p:cNvPr id="34" name="Title 1"/>
          <p:cNvSpPr txBox="1">
            <a:spLocks/>
          </p:cNvSpPr>
          <p:nvPr/>
        </p:nvSpPr>
        <p:spPr>
          <a:xfrm>
            <a:off x="2202624" y="1464501"/>
            <a:ext cx="998310" cy="466794"/>
          </a:xfrm>
          <a:prstGeom prst="rect">
            <a:avLst/>
          </a:prstGeom>
        </p:spPr>
        <p:txBody>
          <a:bodyPr vert="horz" wrap="square" lIns="0" tIns="0" rIns="0" bIns="0" rtlCol="0" anchor="ctr"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pPr>
              <a:lnSpc>
                <a:spcPts val="1200"/>
              </a:lnSpc>
              <a:spcBef>
                <a:spcPts val="100"/>
              </a:spcBef>
              <a:spcAft>
                <a:spcPts val="100"/>
              </a:spcAft>
            </a:pPr>
            <a:r>
              <a:rPr lang="en-US" sz="1200" b="0" dirty="0">
                <a:solidFill>
                  <a:schemeClr val="tx1">
                    <a:lumMod val="85000"/>
                    <a:lumOff val="15000"/>
                  </a:schemeClr>
                </a:solidFill>
                <a:latin typeface="+mj-lt"/>
                <a:ea typeface="Open Sans" pitchFamily="34" charset="0"/>
                <a:cs typeface="Arial" pitchFamily="34" charset="0"/>
              </a:rPr>
              <a:t>Client needs vs. HMO models of care</a:t>
            </a:r>
          </a:p>
        </p:txBody>
      </p:sp>
      <p:sp>
        <p:nvSpPr>
          <p:cNvPr id="6" name="TextBox 5"/>
          <p:cNvSpPr txBox="1"/>
          <p:nvPr/>
        </p:nvSpPr>
        <p:spPr>
          <a:xfrm>
            <a:off x="1443039" y="5341258"/>
            <a:ext cx="6037624" cy="338554"/>
          </a:xfrm>
          <a:prstGeom prst="rect">
            <a:avLst/>
          </a:prstGeom>
          <a:noFill/>
        </p:spPr>
        <p:txBody>
          <a:bodyPr wrap="square" rtlCol="0">
            <a:spAutoFit/>
          </a:bodyPr>
          <a:lstStyle/>
          <a:p>
            <a:r>
              <a:rPr lang="en-US" sz="1600" b="1" dirty="0"/>
              <a:t>  </a:t>
            </a:r>
            <a:r>
              <a:rPr lang="en-US" sz="1400" b="1" dirty="0"/>
              <a:t>Trauma-Organized System</a:t>
            </a:r>
            <a:r>
              <a:rPr lang="en-US" sz="1600" b="1" dirty="0"/>
              <a:t>s: Chronic Stressors and Collective Trauma</a:t>
            </a:r>
          </a:p>
        </p:txBody>
      </p:sp>
      <p:pic>
        <p:nvPicPr>
          <p:cNvPr id="2" name="Picture 1" descr="Screen Shot 2016-09-27 at 12.01.28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31417" y="2420474"/>
            <a:ext cx="2145485" cy="3013623"/>
          </a:xfrm>
          <a:prstGeom prst="rect">
            <a:avLst/>
          </a:prstGeom>
        </p:spPr>
      </p:pic>
    </p:spTree>
    <p:extLst>
      <p:ext uri="{BB962C8B-B14F-4D97-AF65-F5344CB8AC3E}">
        <p14:creationId xmlns:p14="http://schemas.microsoft.com/office/powerpoint/2010/main" val="41625662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Rectangle 103"/>
          <p:cNvSpPr/>
          <p:nvPr/>
        </p:nvSpPr>
        <p:spPr>
          <a:xfrm>
            <a:off x="126999" y="704669"/>
            <a:ext cx="8871858" cy="4946227"/>
          </a:xfrm>
          <a:prstGeom prst="rect">
            <a:avLst/>
          </a:prstGeom>
          <a:solidFill>
            <a:schemeClr val="bg1"/>
          </a:solidFill>
          <a:ln w="3175">
            <a:solidFill>
              <a:schemeClr val="bg1">
                <a:lumMod val="65000"/>
              </a:schemeClr>
            </a:solidFill>
            <a:prstDash val="sysDash"/>
          </a:ln>
          <a:effectLst>
            <a:outerShdw blurRad="88900" sx="99000" sy="99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11" name="Group 10"/>
          <p:cNvGrpSpPr/>
          <p:nvPr/>
        </p:nvGrpSpPr>
        <p:grpSpPr>
          <a:xfrm>
            <a:off x="287916" y="1309863"/>
            <a:ext cx="8670414" cy="374341"/>
            <a:chOff x="287916" y="829997"/>
            <a:chExt cx="8670414" cy="280756"/>
          </a:xfrm>
        </p:grpSpPr>
        <p:sp>
          <p:nvSpPr>
            <p:cNvPr id="9" name="Rectangle 8"/>
            <p:cNvSpPr/>
            <p:nvPr/>
          </p:nvSpPr>
          <p:spPr>
            <a:xfrm>
              <a:off x="287916" y="895227"/>
              <a:ext cx="8568169" cy="156702"/>
            </a:xfrm>
            <a:prstGeom prst="rect">
              <a:avLst/>
            </a:prstGeom>
            <a:solidFill>
              <a:srgbClr val="77B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Isosceles Triangle 9"/>
            <p:cNvSpPr/>
            <p:nvPr/>
          </p:nvSpPr>
          <p:spPr>
            <a:xfrm rot="5400000">
              <a:off x="8762174" y="914596"/>
              <a:ext cx="280756" cy="111557"/>
            </a:xfrm>
            <a:prstGeom prst="triangle">
              <a:avLst/>
            </a:prstGeom>
            <a:solidFill>
              <a:srgbClr val="77B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sp>
        <p:nvSpPr>
          <p:cNvPr id="5" name="Rectangle 4"/>
          <p:cNvSpPr/>
          <p:nvPr/>
        </p:nvSpPr>
        <p:spPr>
          <a:xfrm>
            <a:off x="950118" y="6624320"/>
            <a:ext cx="8193882" cy="110816"/>
          </a:xfrm>
          <a:prstGeom prst="rect">
            <a:avLst/>
          </a:prstGeom>
          <a:solidFill>
            <a:srgbClr val="77B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8" name="Group 7"/>
          <p:cNvGrpSpPr/>
          <p:nvPr/>
        </p:nvGrpSpPr>
        <p:grpSpPr>
          <a:xfrm>
            <a:off x="287917" y="405972"/>
            <a:ext cx="8568169" cy="5175494"/>
            <a:chOff x="287916" y="400163"/>
            <a:chExt cx="8568169" cy="3515954"/>
          </a:xfrm>
        </p:grpSpPr>
        <p:sp>
          <p:nvSpPr>
            <p:cNvPr id="103" name="Freeform 102"/>
            <p:cNvSpPr/>
            <p:nvPr/>
          </p:nvSpPr>
          <p:spPr>
            <a:xfrm>
              <a:off x="287916" y="942216"/>
              <a:ext cx="2708925" cy="2889992"/>
            </a:xfrm>
            <a:custGeom>
              <a:avLst/>
              <a:gdLst>
                <a:gd name="connsiteX0" fmla="*/ 0 w 2708925"/>
                <a:gd name="connsiteY0" fmla="*/ 0 h 2889992"/>
                <a:gd name="connsiteX1" fmla="*/ 608796 w 2708925"/>
                <a:gd name="connsiteY1" fmla="*/ 0 h 2889992"/>
                <a:gd name="connsiteX2" fmla="*/ 602496 w 2708925"/>
                <a:gd name="connsiteY2" fmla="*/ 41283 h 2889992"/>
                <a:gd name="connsiteX3" fmla="*/ 598593 w 2708925"/>
                <a:gd name="connsiteY3" fmla="*/ 118566 h 2889992"/>
                <a:gd name="connsiteX4" fmla="*/ 1354462 w 2708925"/>
                <a:gd name="connsiteY4" fmla="*/ 874435 h 2889992"/>
                <a:gd name="connsiteX5" fmla="*/ 2110331 w 2708925"/>
                <a:gd name="connsiteY5" fmla="*/ 118566 h 2889992"/>
                <a:gd name="connsiteX6" fmla="*/ 2106429 w 2708925"/>
                <a:gd name="connsiteY6" fmla="*/ 41283 h 2889992"/>
                <a:gd name="connsiteX7" fmla="*/ 2100128 w 2708925"/>
                <a:gd name="connsiteY7" fmla="*/ 0 h 2889992"/>
                <a:gd name="connsiteX8" fmla="*/ 2708925 w 2708925"/>
                <a:gd name="connsiteY8" fmla="*/ 0 h 2889992"/>
                <a:gd name="connsiteX9" fmla="*/ 2708925 w 2708925"/>
                <a:gd name="connsiteY9" fmla="*/ 239486 h 2889992"/>
                <a:gd name="connsiteX10" fmla="*/ 2708925 w 2708925"/>
                <a:gd name="connsiteY10" fmla="*/ 2889992 h 2889992"/>
                <a:gd name="connsiteX11" fmla="*/ 0 w 2708925"/>
                <a:gd name="connsiteY11" fmla="*/ 2889992 h 2889992"/>
                <a:gd name="connsiteX12" fmla="*/ 0 w 2708925"/>
                <a:gd name="connsiteY12" fmla="*/ 239486 h 2889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08925" h="2889992">
                  <a:moveTo>
                    <a:pt x="0" y="0"/>
                  </a:moveTo>
                  <a:lnTo>
                    <a:pt x="608796" y="0"/>
                  </a:lnTo>
                  <a:lnTo>
                    <a:pt x="602496" y="41283"/>
                  </a:lnTo>
                  <a:cubicBezTo>
                    <a:pt x="599915" y="66693"/>
                    <a:pt x="598593" y="92475"/>
                    <a:pt x="598593" y="118566"/>
                  </a:cubicBezTo>
                  <a:cubicBezTo>
                    <a:pt x="598593" y="536021"/>
                    <a:pt x="937007" y="874435"/>
                    <a:pt x="1354462" y="874435"/>
                  </a:cubicBezTo>
                  <a:cubicBezTo>
                    <a:pt x="1771917" y="874435"/>
                    <a:pt x="2110331" y="536021"/>
                    <a:pt x="2110331" y="118566"/>
                  </a:cubicBezTo>
                  <a:cubicBezTo>
                    <a:pt x="2110331" y="92475"/>
                    <a:pt x="2109009" y="66693"/>
                    <a:pt x="2106429" y="41283"/>
                  </a:cubicBezTo>
                  <a:lnTo>
                    <a:pt x="2100128" y="0"/>
                  </a:lnTo>
                  <a:lnTo>
                    <a:pt x="2708925" y="0"/>
                  </a:lnTo>
                  <a:lnTo>
                    <a:pt x="2708925" y="239486"/>
                  </a:lnTo>
                  <a:lnTo>
                    <a:pt x="2708925" y="2889992"/>
                  </a:lnTo>
                  <a:lnTo>
                    <a:pt x="0" y="2889992"/>
                  </a:lnTo>
                  <a:lnTo>
                    <a:pt x="0" y="239486"/>
                  </a:ln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400">
                <a:latin typeface="+mj-lt"/>
              </a:endParaRPr>
            </a:p>
          </p:txBody>
        </p:sp>
        <p:sp>
          <p:nvSpPr>
            <p:cNvPr id="22" name="Title 1"/>
            <p:cNvSpPr txBox="1">
              <a:spLocks/>
            </p:cNvSpPr>
            <p:nvPr/>
          </p:nvSpPr>
          <p:spPr>
            <a:xfrm>
              <a:off x="404727" y="1808976"/>
              <a:ext cx="2475302" cy="153331"/>
            </a:xfrm>
            <a:prstGeom prst="rect">
              <a:avLst/>
            </a:prstGeom>
          </p:spPr>
          <p:txBody>
            <a:bodyPr vert="horz" wrap="square" lIns="0" tIns="0" rIns="0" bIns="0" rtlCol="0" anchor="t" anchorCtr="0">
              <a:spAutoFit/>
            </a:bodyPr>
            <a:lstStyle>
              <a:defPPr>
                <a:defRPr lang="en-US"/>
              </a:defPPr>
              <a:lvl1pPr algn="ctr">
                <a:lnSpc>
                  <a:spcPct val="90000"/>
                </a:lnSpc>
                <a:spcBef>
                  <a:spcPct val="0"/>
                </a:spcBef>
                <a:buNone/>
                <a:defRPr sz="2400">
                  <a:solidFill>
                    <a:srgbClr val="58ADC1"/>
                  </a:solidFill>
                  <a:latin typeface="Arial" panose="020B0604020202020204" pitchFamily="34" charset="0"/>
                  <a:ea typeface="+mj-ea"/>
                  <a:cs typeface="Arial" panose="020B0604020202020204" pitchFamily="34" charset="0"/>
                </a:defRPr>
              </a:lvl1pPr>
            </a:lstStyle>
            <a:p>
              <a:r>
                <a:rPr lang="en-US" sz="1600" b="1" dirty="0">
                  <a:solidFill>
                    <a:schemeClr val="tx1">
                      <a:lumMod val="85000"/>
                      <a:lumOff val="15000"/>
                    </a:schemeClr>
                  </a:solidFill>
                  <a:latin typeface="+mj-lt"/>
                </a:rPr>
                <a:t>TRAUMA ORGANIZED</a:t>
              </a:r>
            </a:p>
          </p:txBody>
        </p:sp>
        <p:cxnSp>
          <p:nvCxnSpPr>
            <p:cNvPr id="23" name="Straight Connector 22"/>
            <p:cNvCxnSpPr/>
            <p:nvPr/>
          </p:nvCxnSpPr>
          <p:spPr>
            <a:xfrm>
              <a:off x="518511" y="2065760"/>
              <a:ext cx="2247734" cy="0"/>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981759" y="400163"/>
              <a:ext cx="1321238" cy="1321238"/>
            </a:xfrm>
            <a:prstGeom prst="ellipse">
              <a:avLst/>
            </a:prstGeom>
            <a:solidFill>
              <a:schemeClr val="bg1"/>
            </a:solidFill>
            <a:ln w="3175">
              <a:solidFill>
                <a:srgbClr val="5CC8E5"/>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1" name="Freeform 100"/>
            <p:cNvSpPr/>
            <p:nvPr/>
          </p:nvSpPr>
          <p:spPr>
            <a:xfrm>
              <a:off x="3217538" y="942216"/>
              <a:ext cx="2708925" cy="2889992"/>
            </a:xfrm>
            <a:custGeom>
              <a:avLst/>
              <a:gdLst>
                <a:gd name="connsiteX0" fmla="*/ 0 w 2708925"/>
                <a:gd name="connsiteY0" fmla="*/ 0 h 2889992"/>
                <a:gd name="connsiteX1" fmla="*/ 608796 w 2708925"/>
                <a:gd name="connsiteY1" fmla="*/ 0 h 2889992"/>
                <a:gd name="connsiteX2" fmla="*/ 602496 w 2708925"/>
                <a:gd name="connsiteY2" fmla="*/ 41283 h 2889992"/>
                <a:gd name="connsiteX3" fmla="*/ 598593 w 2708925"/>
                <a:gd name="connsiteY3" fmla="*/ 118566 h 2889992"/>
                <a:gd name="connsiteX4" fmla="*/ 1354462 w 2708925"/>
                <a:gd name="connsiteY4" fmla="*/ 874435 h 2889992"/>
                <a:gd name="connsiteX5" fmla="*/ 2110331 w 2708925"/>
                <a:gd name="connsiteY5" fmla="*/ 118566 h 2889992"/>
                <a:gd name="connsiteX6" fmla="*/ 2106429 w 2708925"/>
                <a:gd name="connsiteY6" fmla="*/ 41283 h 2889992"/>
                <a:gd name="connsiteX7" fmla="*/ 2100128 w 2708925"/>
                <a:gd name="connsiteY7" fmla="*/ 0 h 2889992"/>
                <a:gd name="connsiteX8" fmla="*/ 2708925 w 2708925"/>
                <a:gd name="connsiteY8" fmla="*/ 0 h 2889992"/>
                <a:gd name="connsiteX9" fmla="*/ 2708925 w 2708925"/>
                <a:gd name="connsiteY9" fmla="*/ 239486 h 2889992"/>
                <a:gd name="connsiteX10" fmla="*/ 2708925 w 2708925"/>
                <a:gd name="connsiteY10" fmla="*/ 2889992 h 2889992"/>
                <a:gd name="connsiteX11" fmla="*/ 0 w 2708925"/>
                <a:gd name="connsiteY11" fmla="*/ 2889992 h 2889992"/>
                <a:gd name="connsiteX12" fmla="*/ 0 w 2708925"/>
                <a:gd name="connsiteY12" fmla="*/ 239486 h 2889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08925" h="2889992">
                  <a:moveTo>
                    <a:pt x="0" y="0"/>
                  </a:moveTo>
                  <a:lnTo>
                    <a:pt x="608796" y="0"/>
                  </a:lnTo>
                  <a:lnTo>
                    <a:pt x="602496" y="41283"/>
                  </a:lnTo>
                  <a:cubicBezTo>
                    <a:pt x="599915" y="66693"/>
                    <a:pt x="598593" y="92475"/>
                    <a:pt x="598593" y="118566"/>
                  </a:cubicBezTo>
                  <a:cubicBezTo>
                    <a:pt x="598593" y="536021"/>
                    <a:pt x="937007" y="874435"/>
                    <a:pt x="1354462" y="874435"/>
                  </a:cubicBezTo>
                  <a:cubicBezTo>
                    <a:pt x="1771917" y="874435"/>
                    <a:pt x="2110331" y="536021"/>
                    <a:pt x="2110331" y="118566"/>
                  </a:cubicBezTo>
                  <a:cubicBezTo>
                    <a:pt x="2110331" y="92475"/>
                    <a:pt x="2109009" y="66693"/>
                    <a:pt x="2106429" y="41283"/>
                  </a:cubicBezTo>
                  <a:lnTo>
                    <a:pt x="2100128" y="0"/>
                  </a:lnTo>
                  <a:lnTo>
                    <a:pt x="2708925" y="0"/>
                  </a:lnTo>
                  <a:lnTo>
                    <a:pt x="2708925" y="239486"/>
                  </a:lnTo>
                  <a:lnTo>
                    <a:pt x="2708925" y="2889992"/>
                  </a:lnTo>
                  <a:lnTo>
                    <a:pt x="0" y="2889992"/>
                  </a:lnTo>
                  <a:lnTo>
                    <a:pt x="0" y="239486"/>
                  </a:ln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400">
                <a:latin typeface="+mj-lt"/>
              </a:endParaRPr>
            </a:p>
          </p:txBody>
        </p:sp>
        <p:sp>
          <p:nvSpPr>
            <p:cNvPr id="26" name="Title 1"/>
            <p:cNvSpPr txBox="1">
              <a:spLocks/>
            </p:cNvSpPr>
            <p:nvPr/>
          </p:nvSpPr>
          <p:spPr>
            <a:xfrm>
              <a:off x="3334349" y="1808975"/>
              <a:ext cx="2475302" cy="153331"/>
            </a:xfrm>
            <a:prstGeom prst="rect">
              <a:avLst/>
            </a:prstGeom>
          </p:spPr>
          <p:txBody>
            <a:bodyPr vert="horz" wrap="square" lIns="0" tIns="0" rIns="0" bIns="0" rtlCol="0" anchor="t" anchorCtr="0">
              <a:spAutoFit/>
            </a:bodyPr>
            <a:lstStyle>
              <a:defPPr>
                <a:defRPr lang="en-US"/>
              </a:defPPr>
              <a:lvl1pPr algn="ctr">
                <a:lnSpc>
                  <a:spcPct val="90000"/>
                </a:lnSpc>
                <a:spcBef>
                  <a:spcPct val="0"/>
                </a:spcBef>
                <a:buNone/>
                <a:defRPr sz="2400">
                  <a:solidFill>
                    <a:srgbClr val="58ADC1"/>
                  </a:solidFill>
                  <a:latin typeface="Arial" panose="020B0604020202020204" pitchFamily="34" charset="0"/>
                  <a:ea typeface="+mj-ea"/>
                  <a:cs typeface="Arial" panose="020B0604020202020204" pitchFamily="34" charset="0"/>
                </a:defRPr>
              </a:lvl1pPr>
            </a:lstStyle>
            <a:p>
              <a:r>
                <a:rPr lang="en-US" sz="1600" b="1" dirty="0">
                  <a:solidFill>
                    <a:schemeClr val="tx1">
                      <a:lumMod val="85000"/>
                      <a:lumOff val="15000"/>
                    </a:schemeClr>
                  </a:solidFill>
                  <a:latin typeface="+mj-lt"/>
                </a:rPr>
                <a:t>TRAUMA INFORMED</a:t>
              </a:r>
            </a:p>
          </p:txBody>
        </p:sp>
        <p:cxnSp>
          <p:nvCxnSpPr>
            <p:cNvPr id="27" name="Straight Connector 26"/>
            <p:cNvCxnSpPr/>
            <p:nvPr/>
          </p:nvCxnSpPr>
          <p:spPr>
            <a:xfrm>
              <a:off x="3448133" y="2065760"/>
              <a:ext cx="2247734" cy="0"/>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3775026" y="400163"/>
              <a:ext cx="1565679" cy="1321238"/>
            </a:xfrm>
            <a:prstGeom prst="ellipse">
              <a:avLst/>
            </a:prstGeom>
            <a:solidFill>
              <a:schemeClr val="bg1"/>
            </a:solidFill>
            <a:ln w="3175">
              <a:solidFill>
                <a:srgbClr val="5CC8E5"/>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99" name="Freeform 98"/>
            <p:cNvSpPr/>
            <p:nvPr/>
          </p:nvSpPr>
          <p:spPr>
            <a:xfrm>
              <a:off x="6147160" y="942216"/>
              <a:ext cx="2708925" cy="2889992"/>
            </a:xfrm>
            <a:custGeom>
              <a:avLst/>
              <a:gdLst>
                <a:gd name="connsiteX0" fmla="*/ 0 w 2708925"/>
                <a:gd name="connsiteY0" fmla="*/ 0 h 2889992"/>
                <a:gd name="connsiteX1" fmla="*/ 608796 w 2708925"/>
                <a:gd name="connsiteY1" fmla="*/ 0 h 2889992"/>
                <a:gd name="connsiteX2" fmla="*/ 602496 w 2708925"/>
                <a:gd name="connsiteY2" fmla="*/ 41283 h 2889992"/>
                <a:gd name="connsiteX3" fmla="*/ 598593 w 2708925"/>
                <a:gd name="connsiteY3" fmla="*/ 118566 h 2889992"/>
                <a:gd name="connsiteX4" fmla="*/ 1354462 w 2708925"/>
                <a:gd name="connsiteY4" fmla="*/ 874435 h 2889992"/>
                <a:gd name="connsiteX5" fmla="*/ 2110331 w 2708925"/>
                <a:gd name="connsiteY5" fmla="*/ 118566 h 2889992"/>
                <a:gd name="connsiteX6" fmla="*/ 2106429 w 2708925"/>
                <a:gd name="connsiteY6" fmla="*/ 41283 h 2889992"/>
                <a:gd name="connsiteX7" fmla="*/ 2100128 w 2708925"/>
                <a:gd name="connsiteY7" fmla="*/ 0 h 2889992"/>
                <a:gd name="connsiteX8" fmla="*/ 2708925 w 2708925"/>
                <a:gd name="connsiteY8" fmla="*/ 0 h 2889992"/>
                <a:gd name="connsiteX9" fmla="*/ 2708925 w 2708925"/>
                <a:gd name="connsiteY9" fmla="*/ 239486 h 2889992"/>
                <a:gd name="connsiteX10" fmla="*/ 2708925 w 2708925"/>
                <a:gd name="connsiteY10" fmla="*/ 2889992 h 2889992"/>
                <a:gd name="connsiteX11" fmla="*/ 0 w 2708925"/>
                <a:gd name="connsiteY11" fmla="*/ 2889992 h 2889992"/>
                <a:gd name="connsiteX12" fmla="*/ 0 w 2708925"/>
                <a:gd name="connsiteY12" fmla="*/ 239486 h 2889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08925" h="2889992">
                  <a:moveTo>
                    <a:pt x="0" y="0"/>
                  </a:moveTo>
                  <a:lnTo>
                    <a:pt x="608796" y="0"/>
                  </a:lnTo>
                  <a:lnTo>
                    <a:pt x="602496" y="41283"/>
                  </a:lnTo>
                  <a:cubicBezTo>
                    <a:pt x="599915" y="66693"/>
                    <a:pt x="598593" y="92475"/>
                    <a:pt x="598593" y="118566"/>
                  </a:cubicBezTo>
                  <a:cubicBezTo>
                    <a:pt x="598593" y="536021"/>
                    <a:pt x="937007" y="874435"/>
                    <a:pt x="1354462" y="874435"/>
                  </a:cubicBezTo>
                  <a:cubicBezTo>
                    <a:pt x="1771917" y="874435"/>
                    <a:pt x="2110331" y="536021"/>
                    <a:pt x="2110331" y="118566"/>
                  </a:cubicBezTo>
                  <a:cubicBezTo>
                    <a:pt x="2110331" y="92475"/>
                    <a:pt x="2109009" y="66693"/>
                    <a:pt x="2106429" y="41283"/>
                  </a:cubicBezTo>
                  <a:lnTo>
                    <a:pt x="2100128" y="0"/>
                  </a:lnTo>
                  <a:lnTo>
                    <a:pt x="2708925" y="0"/>
                  </a:lnTo>
                  <a:lnTo>
                    <a:pt x="2708925" y="239486"/>
                  </a:lnTo>
                  <a:lnTo>
                    <a:pt x="2708925" y="2889992"/>
                  </a:lnTo>
                  <a:lnTo>
                    <a:pt x="0" y="2889992"/>
                  </a:lnTo>
                  <a:lnTo>
                    <a:pt x="0" y="239486"/>
                  </a:ln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400">
                <a:latin typeface="+mj-lt"/>
              </a:endParaRPr>
            </a:p>
          </p:txBody>
        </p:sp>
        <p:sp>
          <p:nvSpPr>
            <p:cNvPr id="30" name="Title 1"/>
            <p:cNvSpPr txBox="1">
              <a:spLocks/>
            </p:cNvSpPr>
            <p:nvPr/>
          </p:nvSpPr>
          <p:spPr>
            <a:xfrm>
              <a:off x="6281368" y="1840494"/>
              <a:ext cx="2475302" cy="153331"/>
            </a:xfrm>
            <a:prstGeom prst="rect">
              <a:avLst/>
            </a:prstGeom>
          </p:spPr>
          <p:txBody>
            <a:bodyPr vert="horz" wrap="square" lIns="0" tIns="0" rIns="0" bIns="0" rtlCol="0" anchor="t" anchorCtr="0">
              <a:spAutoFit/>
            </a:bodyPr>
            <a:lstStyle>
              <a:defPPr>
                <a:defRPr lang="en-US"/>
              </a:defPPr>
              <a:lvl1pPr algn="ctr">
                <a:lnSpc>
                  <a:spcPct val="90000"/>
                </a:lnSpc>
                <a:spcBef>
                  <a:spcPct val="0"/>
                </a:spcBef>
                <a:buNone/>
                <a:defRPr sz="2400">
                  <a:solidFill>
                    <a:srgbClr val="58ADC1"/>
                  </a:solidFill>
                  <a:latin typeface="Arial" panose="020B0604020202020204" pitchFamily="34" charset="0"/>
                  <a:ea typeface="+mj-ea"/>
                  <a:cs typeface="Arial" panose="020B0604020202020204" pitchFamily="34" charset="0"/>
                </a:defRPr>
              </a:lvl1pPr>
            </a:lstStyle>
            <a:p>
              <a:r>
                <a:rPr lang="en-US" sz="1600" b="1" dirty="0">
                  <a:solidFill>
                    <a:schemeClr val="tx1">
                      <a:lumMod val="85000"/>
                      <a:lumOff val="15000"/>
                    </a:schemeClr>
                  </a:solidFill>
                  <a:latin typeface="+mj-lt"/>
                </a:rPr>
                <a:t>HEALING ORGANIZATION</a:t>
              </a:r>
            </a:p>
          </p:txBody>
        </p:sp>
        <p:sp>
          <p:nvSpPr>
            <p:cNvPr id="31" name="Title 1"/>
            <p:cNvSpPr txBox="1">
              <a:spLocks/>
            </p:cNvSpPr>
            <p:nvPr/>
          </p:nvSpPr>
          <p:spPr>
            <a:xfrm>
              <a:off x="6386983" y="2191211"/>
              <a:ext cx="2238506" cy="1342802"/>
            </a:xfrm>
            <a:prstGeom prst="rect">
              <a:avLst/>
            </a:prstGeom>
          </p:spPr>
          <p:txBody>
            <a:bodyPr vert="horz" wrap="square" lIns="0" tIns="0" rIns="0" bIns="0" rtlCol="0" anchor="t" anchorCtr="0">
              <a:spAutoFit/>
            </a:bodyPr>
            <a:lstStyle>
              <a:defPPr>
                <a:defRPr lang="en-US"/>
              </a:defPPr>
              <a:lvl1pPr algn="ctr">
                <a:lnSpc>
                  <a:spcPct val="90000"/>
                </a:lnSpc>
                <a:spcBef>
                  <a:spcPct val="0"/>
                </a:spcBef>
                <a:buNone/>
                <a:defRPr sz="2400">
                  <a:solidFill>
                    <a:srgbClr val="58ADC1"/>
                  </a:solidFill>
                  <a:latin typeface="Arial" panose="020B0604020202020204" pitchFamily="34" charset="0"/>
                  <a:ea typeface="+mj-ea"/>
                  <a:cs typeface="Arial" panose="020B0604020202020204" pitchFamily="34" charset="0"/>
                </a:defRPr>
              </a:lvl1pPr>
            </a:lstStyle>
            <a:p>
              <a:pPr marL="171450" indent="-171450" algn="l" defTabSz="816388">
                <a:lnSpc>
                  <a:spcPts val="1600"/>
                </a:lnSpc>
                <a:spcBef>
                  <a:spcPts val="100"/>
                </a:spcBef>
                <a:spcAft>
                  <a:spcPts val="100"/>
                </a:spcAft>
                <a:buFont typeface="Wingdings" panose="05000000000000000000" pitchFamily="2" charset="2"/>
                <a:buChar char="§"/>
              </a:pPr>
              <a:r>
                <a:rPr lang="en-US" sz="1400" dirty="0">
                  <a:solidFill>
                    <a:schemeClr val="tx1">
                      <a:lumMod val="85000"/>
                      <a:lumOff val="15000"/>
                    </a:schemeClr>
                  </a:solidFill>
                  <a:latin typeface="+mj-lt"/>
                  <a:ea typeface="Open Sans" pitchFamily="34" charset="0"/>
                </a:rPr>
                <a:t>Reflective</a:t>
              </a:r>
            </a:p>
            <a:p>
              <a:pPr marL="171450" indent="-171450" algn="l" defTabSz="816388">
                <a:lnSpc>
                  <a:spcPts val="1600"/>
                </a:lnSpc>
                <a:spcBef>
                  <a:spcPts val="100"/>
                </a:spcBef>
                <a:spcAft>
                  <a:spcPts val="100"/>
                </a:spcAft>
                <a:buFont typeface="Wingdings" panose="05000000000000000000" pitchFamily="2" charset="2"/>
                <a:buChar char="§"/>
              </a:pPr>
              <a:r>
                <a:rPr lang="en-US" sz="1400" dirty="0">
                  <a:solidFill>
                    <a:schemeClr val="tx1">
                      <a:lumMod val="85000"/>
                      <a:lumOff val="15000"/>
                    </a:schemeClr>
                  </a:solidFill>
                  <a:latin typeface="+mj-lt"/>
                  <a:ea typeface="Open Sans" pitchFamily="34" charset="0"/>
                </a:rPr>
                <a:t>Collaborative</a:t>
              </a:r>
            </a:p>
            <a:p>
              <a:pPr marL="171450" indent="-171450" algn="l" defTabSz="816388">
                <a:lnSpc>
                  <a:spcPts val="1600"/>
                </a:lnSpc>
                <a:spcBef>
                  <a:spcPts val="100"/>
                </a:spcBef>
                <a:spcAft>
                  <a:spcPts val="100"/>
                </a:spcAft>
                <a:buFont typeface="Wingdings" panose="05000000000000000000" pitchFamily="2" charset="2"/>
                <a:buChar char="§"/>
              </a:pPr>
              <a:r>
                <a:rPr lang="en-US" sz="1400" dirty="0">
                  <a:solidFill>
                    <a:schemeClr val="tx1">
                      <a:lumMod val="85000"/>
                      <a:lumOff val="15000"/>
                    </a:schemeClr>
                  </a:solidFill>
                  <a:latin typeface="+mj-lt"/>
                  <a:ea typeface="Open Sans" pitchFamily="34" charset="0"/>
                </a:rPr>
                <a:t>Culture of learning/Curiosity</a:t>
              </a:r>
            </a:p>
            <a:p>
              <a:pPr marL="171450" indent="-171450" algn="l" defTabSz="816388">
                <a:lnSpc>
                  <a:spcPts val="1600"/>
                </a:lnSpc>
                <a:spcBef>
                  <a:spcPts val="100"/>
                </a:spcBef>
                <a:spcAft>
                  <a:spcPts val="100"/>
                </a:spcAft>
                <a:buFont typeface="Wingdings" panose="05000000000000000000" pitchFamily="2" charset="2"/>
                <a:buChar char="§"/>
              </a:pPr>
              <a:r>
                <a:rPr lang="en-US" sz="1400" dirty="0">
                  <a:solidFill>
                    <a:schemeClr val="tx1">
                      <a:lumMod val="85000"/>
                      <a:lumOff val="15000"/>
                    </a:schemeClr>
                  </a:solidFill>
                  <a:latin typeface="+mj-lt"/>
                  <a:ea typeface="Open Sans" pitchFamily="34" charset="0"/>
                </a:rPr>
                <a:t>Making meaning out of </a:t>
              </a:r>
              <a:br>
                <a:rPr lang="en-US" sz="1400" dirty="0">
                  <a:solidFill>
                    <a:schemeClr val="tx1">
                      <a:lumMod val="85000"/>
                      <a:lumOff val="15000"/>
                    </a:schemeClr>
                  </a:solidFill>
                  <a:latin typeface="+mj-lt"/>
                  <a:ea typeface="Open Sans" pitchFamily="34" charset="0"/>
                </a:rPr>
              </a:br>
              <a:r>
                <a:rPr lang="en-US" sz="1400" dirty="0">
                  <a:solidFill>
                    <a:schemeClr val="tx1">
                      <a:lumMod val="85000"/>
                      <a:lumOff val="15000"/>
                    </a:schemeClr>
                  </a:solidFill>
                  <a:latin typeface="+mj-lt"/>
                  <a:ea typeface="Open Sans" pitchFamily="34" charset="0"/>
                </a:rPr>
                <a:t>the past </a:t>
              </a:r>
            </a:p>
            <a:p>
              <a:pPr marL="171450" indent="-171450" algn="l" defTabSz="816388">
                <a:lnSpc>
                  <a:spcPts val="1600"/>
                </a:lnSpc>
                <a:spcBef>
                  <a:spcPts val="100"/>
                </a:spcBef>
                <a:spcAft>
                  <a:spcPts val="100"/>
                </a:spcAft>
                <a:buFont typeface="Wingdings" panose="05000000000000000000" pitchFamily="2" charset="2"/>
                <a:buChar char="§"/>
              </a:pPr>
              <a:r>
                <a:rPr lang="en-US" sz="1400" dirty="0">
                  <a:solidFill>
                    <a:schemeClr val="tx1">
                      <a:lumMod val="85000"/>
                      <a:lumOff val="15000"/>
                    </a:schemeClr>
                  </a:solidFill>
                  <a:latin typeface="+mj-lt"/>
                  <a:ea typeface="Open Sans" pitchFamily="34" charset="0"/>
                </a:rPr>
                <a:t>Growth and Prevention Oriented (Conflict OK)</a:t>
              </a:r>
            </a:p>
            <a:p>
              <a:pPr marL="171450" indent="-171450" algn="l" defTabSz="816388">
                <a:lnSpc>
                  <a:spcPts val="1600"/>
                </a:lnSpc>
                <a:spcBef>
                  <a:spcPts val="100"/>
                </a:spcBef>
                <a:spcAft>
                  <a:spcPts val="100"/>
                </a:spcAft>
                <a:buFont typeface="Wingdings" panose="05000000000000000000" pitchFamily="2" charset="2"/>
                <a:buChar char="§"/>
              </a:pPr>
              <a:r>
                <a:rPr lang="en-US" sz="1400" dirty="0">
                  <a:solidFill>
                    <a:schemeClr val="tx1">
                      <a:lumMod val="85000"/>
                      <a:lumOff val="15000"/>
                    </a:schemeClr>
                  </a:solidFill>
                  <a:latin typeface="+mj-lt"/>
                  <a:ea typeface="Open Sans" pitchFamily="34" charset="0"/>
                </a:rPr>
                <a:t>Relational Leadership</a:t>
              </a:r>
            </a:p>
          </p:txBody>
        </p:sp>
        <p:cxnSp>
          <p:nvCxnSpPr>
            <p:cNvPr id="32" name="Straight Connector 31"/>
            <p:cNvCxnSpPr/>
            <p:nvPr/>
          </p:nvCxnSpPr>
          <p:spPr>
            <a:xfrm>
              <a:off x="6377755" y="2089399"/>
              <a:ext cx="2247734" cy="0"/>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6841003" y="400163"/>
              <a:ext cx="1321238" cy="1321238"/>
            </a:xfrm>
            <a:prstGeom prst="ellipse">
              <a:avLst/>
            </a:prstGeom>
            <a:solidFill>
              <a:schemeClr val="bg1"/>
            </a:solidFill>
            <a:ln w="3175">
              <a:solidFill>
                <a:srgbClr val="5CC8E5"/>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pic>
          <p:nvPicPr>
            <p:cNvPr id="78" name="Picture 5"/>
            <p:cNvPicPr>
              <a:picLocks noChangeAspect="1"/>
            </p:cNvPicPr>
            <p:nvPr/>
          </p:nvPicPr>
          <p:blipFill rotWithShape="1">
            <a:blip r:embed="rId3" cstate="print">
              <a:grayscl/>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bwMode="auto">
            <a:xfrm>
              <a:off x="1010120" y="432974"/>
              <a:ext cx="1264516" cy="1255616"/>
            </a:xfrm>
            <a:prstGeom prst="ellipse">
              <a:avLst/>
            </a:prstGeom>
            <a:solidFill>
              <a:srgbClr val="FFFFFF">
                <a:shade val="85000"/>
              </a:srgbClr>
            </a:solidFill>
            <a:ln w="88900" cap="sq">
              <a:noFill/>
              <a:miter lim="800000"/>
            </a:ln>
            <a:effectLst/>
            <a:extLst/>
          </p:spPr>
        </p:pic>
        <p:grpSp>
          <p:nvGrpSpPr>
            <p:cNvPr id="81" name="Group 80"/>
            <p:cNvGrpSpPr/>
            <p:nvPr/>
          </p:nvGrpSpPr>
          <p:grpSpPr>
            <a:xfrm>
              <a:off x="3827215" y="439562"/>
              <a:ext cx="1435206" cy="1240345"/>
              <a:chOff x="62672" y="308279"/>
              <a:chExt cx="4830640" cy="4174774"/>
            </a:xfrm>
          </p:grpSpPr>
          <p:grpSp>
            <p:nvGrpSpPr>
              <p:cNvPr id="82" name="Group 81"/>
              <p:cNvGrpSpPr/>
              <p:nvPr/>
            </p:nvGrpSpPr>
            <p:grpSpPr>
              <a:xfrm>
                <a:off x="62672" y="308279"/>
                <a:ext cx="4830640" cy="4174774"/>
                <a:chOff x="2904358" y="1183490"/>
                <a:chExt cx="3217365" cy="2780537"/>
              </a:xfrm>
            </p:grpSpPr>
            <p:sp>
              <p:nvSpPr>
                <p:cNvPr id="90" name="Oval 89"/>
                <p:cNvSpPr/>
                <p:nvPr/>
              </p:nvSpPr>
              <p:spPr>
                <a:xfrm>
                  <a:off x="2904358" y="1209538"/>
                  <a:ext cx="3217365" cy="2754489"/>
                </a:xfrm>
                <a:prstGeom prst="ellipse">
                  <a:avLst/>
                </a:prstGeom>
                <a:solidFill>
                  <a:srgbClr val="DEDEDE"/>
                </a:solid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
                    <a:latin typeface="+mj-lt"/>
                  </a:endParaRPr>
                </a:p>
              </p:txBody>
            </p:sp>
            <p:sp>
              <p:nvSpPr>
                <p:cNvPr id="91" name="Oval 90"/>
                <p:cNvSpPr/>
                <p:nvPr/>
              </p:nvSpPr>
              <p:spPr>
                <a:xfrm>
                  <a:off x="3079853" y="1183490"/>
                  <a:ext cx="2983372" cy="2721204"/>
                </a:xfrm>
                <a:prstGeom prst="ellipse">
                  <a:avLst/>
                </a:prstGeom>
                <a:solidFill>
                  <a:schemeClr val="bg1">
                    <a:lumMod val="75000"/>
                  </a:schemeClr>
                </a:solid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
                    <a:latin typeface="+mj-lt"/>
                  </a:endParaRPr>
                </a:p>
              </p:txBody>
            </p:sp>
            <p:sp>
              <p:nvSpPr>
                <p:cNvPr id="92" name="Oval 91"/>
                <p:cNvSpPr/>
                <p:nvPr/>
              </p:nvSpPr>
              <p:spPr>
                <a:xfrm>
                  <a:off x="3274842" y="1896536"/>
                  <a:ext cx="2710386" cy="1964343"/>
                </a:xfrm>
                <a:prstGeom prst="ellipse">
                  <a:avLst/>
                </a:prstGeom>
                <a:solidFill>
                  <a:srgbClr val="5CC8E5"/>
                </a:solid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
                    <a:latin typeface="+mj-lt"/>
                  </a:endParaRPr>
                </a:p>
              </p:txBody>
            </p:sp>
            <p:sp>
              <p:nvSpPr>
                <p:cNvPr id="93" name="Oval 92"/>
                <p:cNvSpPr/>
                <p:nvPr/>
              </p:nvSpPr>
              <p:spPr>
                <a:xfrm>
                  <a:off x="3802056" y="2286945"/>
                  <a:ext cx="1539889" cy="1539889"/>
                </a:xfrm>
                <a:prstGeom prst="ellipse">
                  <a:avLst/>
                </a:prstGeom>
                <a:solidFill>
                  <a:srgbClr val="ABDBFF"/>
                </a:solid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
                    <a:latin typeface="+mj-lt"/>
                  </a:endParaRPr>
                </a:p>
              </p:txBody>
            </p:sp>
            <p:sp>
              <p:nvSpPr>
                <p:cNvPr id="94" name="Oval 93"/>
                <p:cNvSpPr/>
                <p:nvPr/>
              </p:nvSpPr>
              <p:spPr>
                <a:xfrm>
                  <a:off x="3879320" y="2647742"/>
                  <a:ext cx="1265204" cy="1145044"/>
                </a:xfrm>
                <a:prstGeom prst="ellipse">
                  <a:avLst/>
                </a:prstGeom>
                <a:solidFill>
                  <a:srgbClr val="ADD78D"/>
                </a:solid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
                    <a:latin typeface="+mj-lt"/>
                  </a:endParaRPr>
                </a:p>
              </p:txBody>
            </p:sp>
          </p:grpSp>
          <p:sp>
            <p:nvSpPr>
              <p:cNvPr id="83" name="Title 1"/>
              <p:cNvSpPr txBox="1">
                <a:spLocks/>
              </p:cNvSpPr>
              <p:nvPr/>
            </p:nvSpPr>
            <p:spPr>
              <a:xfrm>
                <a:off x="2143992" y="3227846"/>
                <a:ext cx="845049" cy="175937"/>
              </a:xfrm>
              <a:prstGeom prst="rect">
                <a:avLst/>
              </a:prstGeom>
            </p:spPr>
            <p:txBody>
              <a:bodyPr vert="horz" wrap="square" lIns="0" tIns="0" rIns="0" bIns="0" rtlCol="0" anchor="t"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r>
                  <a:rPr lang="en-US" sz="500" dirty="0">
                    <a:solidFill>
                      <a:schemeClr val="tx1"/>
                    </a:solidFill>
                    <a:latin typeface="+mj-lt"/>
                    <a:ea typeface="Open Sans" pitchFamily="34" charset="0"/>
                    <a:cs typeface="Arial" pitchFamily="34" charset="0"/>
                  </a:rPr>
                  <a:t>CLIENT</a:t>
                </a:r>
                <a:endParaRPr lang="en-US" sz="500" b="0" dirty="0">
                  <a:solidFill>
                    <a:schemeClr val="tx1"/>
                  </a:solidFill>
                  <a:latin typeface="+mj-lt"/>
                  <a:ea typeface="Open Sans" pitchFamily="34" charset="0"/>
                  <a:cs typeface="Arial" pitchFamily="34" charset="0"/>
                </a:endParaRPr>
              </a:p>
            </p:txBody>
          </p:sp>
          <p:sp>
            <p:nvSpPr>
              <p:cNvPr id="84" name="Title 1"/>
              <p:cNvSpPr txBox="1">
                <a:spLocks/>
              </p:cNvSpPr>
              <p:nvPr/>
            </p:nvSpPr>
            <p:spPr>
              <a:xfrm>
                <a:off x="2143992" y="2161611"/>
                <a:ext cx="845049" cy="175937"/>
              </a:xfrm>
              <a:prstGeom prst="rect">
                <a:avLst/>
              </a:prstGeom>
            </p:spPr>
            <p:txBody>
              <a:bodyPr vert="horz" wrap="square" lIns="0" tIns="0" rIns="0" bIns="0" rtlCol="0" anchor="t"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r>
                  <a:rPr lang="en-US" sz="500" dirty="0">
                    <a:solidFill>
                      <a:schemeClr val="tx1"/>
                    </a:solidFill>
                    <a:latin typeface="+mj-lt"/>
                    <a:ea typeface="Open Sans" pitchFamily="34" charset="0"/>
                    <a:cs typeface="Arial" pitchFamily="34" charset="0"/>
                  </a:rPr>
                  <a:t>STAFF</a:t>
                </a:r>
                <a:endParaRPr lang="en-US" sz="500" b="0" dirty="0">
                  <a:solidFill>
                    <a:schemeClr val="tx1"/>
                  </a:solidFill>
                  <a:latin typeface="+mj-lt"/>
                  <a:ea typeface="Open Sans" pitchFamily="34" charset="0"/>
                  <a:cs typeface="Arial" pitchFamily="34" charset="0"/>
                </a:endParaRPr>
              </a:p>
            </p:txBody>
          </p:sp>
          <p:sp>
            <p:nvSpPr>
              <p:cNvPr id="85" name="Title 1"/>
              <p:cNvSpPr txBox="1">
                <a:spLocks/>
              </p:cNvSpPr>
              <p:nvPr/>
            </p:nvSpPr>
            <p:spPr>
              <a:xfrm>
                <a:off x="1706914" y="1688035"/>
                <a:ext cx="1719202" cy="351874"/>
              </a:xfrm>
              <a:prstGeom prst="rect">
                <a:avLst/>
              </a:prstGeom>
            </p:spPr>
            <p:txBody>
              <a:bodyPr vert="horz" wrap="square" lIns="0" tIns="0" rIns="0" bIns="0" rtlCol="0" anchor="t"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r>
                  <a:rPr lang="en-US" sz="500" dirty="0">
                    <a:solidFill>
                      <a:schemeClr val="tx1"/>
                    </a:solidFill>
                    <a:latin typeface="+mj-lt"/>
                    <a:ea typeface="Open Sans" pitchFamily="34" charset="0"/>
                    <a:cs typeface="Arial" pitchFamily="34" charset="0"/>
                  </a:rPr>
                  <a:t>ADMINISTRATION</a:t>
                </a:r>
                <a:endParaRPr lang="en-US" sz="500" b="0" dirty="0">
                  <a:solidFill>
                    <a:schemeClr val="tx1"/>
                  </a:solidFill>
                  <a:latin typeface="+mj-lt"/>
                  <a:ea typeface="Open Sans" pitchFamily="34" charset="0"/>
                  <a:cs typeface="Arial" pitchFamily="34" charset="0"/>
                </a:endParaRPr>
              </a:p>
            </p:txBody>
          </p:sp>
          <p:sp>
            <p:nvSpPr>
              <p:cNvPr id="86" name="Title 1"/>
              <p:cNvSpPr txBox="1">
                <a:spLocks/>
              </p:cNvSpPr>
              <p:nvPr/>
            </p:nvSpPr>
            <p:spPr>
              <a:xfrm>
                <a:off x="1028803" y="1061114"/>
                <a:ext cx="3015489" cy="211125"/>
              </a:xfrm>
              <a:prstGeom prst="rect">
                <a:avLst/>
              </a:prstGeom>
            </p:spPr>
            <p:txBody>
              <a:bodyPr vert="horz" wrap="square" lIns="0" tIns="0" rIns="0" bIns="0" rtlCol="0" anchor="t"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r>
                  <a:rPr lang="en-US" sz="600" dirty="0">
                    <a:solidFill>
                      <a:schemeClr val="tx1"/>
                    </a:solidFill>
                    <a:latin typeface="+mn-lt"/>
                    <a:ea typeface="Open Sans" pitchFamily="34" charset="0"/>
                    <a:cs typeface="Arial" pitchFamily="34" charset="0"/>
                  </a:rPr>
                  <a:t>ORGANIZATION</a:t>
                </a:r>
                <a:endParaRPr lang="en-US" sz="600" b="0" dirty="0">
                  <a:solidFill>
                    <a:schemeClr val="tx1"/>
                  </a:solidFill>
                  <a:latin typeface="+mn-lt"/>
                  <a:ea typeface="Open Sans" pitchFamily="34" charset="0"/>
                  <a:cs typeface="Arial" pitchFamily="34" charset="0"/>
                </a:endParaRPr>
              </a:p>
            </p:txBody>
          </p:sp>
          <p:sp>
            <p:nvSpPr>
              <p:cNvPr id="87" name="Title 1"/>
              <p:cNvSpPr txBox="1">
                <a:spLocks/>
              </p:cNvSpPr>
              <p:nvPr/>
            </p:nvSpPr>
            <p:spPr>
              <a:xfrm>
                <a:off x="1706914" y="540605"/>
                <a:ext cx="1719202" cy="211125"/>
              </a:xfrm>
              <a:prstGeom prst="rect">
                <a:avLst/>
              </a:prstGeom>
            </p:spPr>
            <p:txBody>
              <a:bodyPr vert="horz" wrap="square" lIns="0" tIns="0" rIns="0" bIns="0" rtlCol="0" anchor="t"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r>
                  <a:rPr lang="en-US" sz="600" dirty="0">
                    <a:solidFill>
                      <a:schemeClr val="tx1"/>
                    </a:solidFill>
                    <a:latin typeface="+mj-lt"/>
                    <a:ea typeface="Open Sans" pitchFamily="34" charset="0"/>
                    <a:cs typeface="Arial" pitchFamily="34" charset="0"/>
                  </a:rPr>
                  <a:t>GOVERNMENT</a:t>
                </a:r>
                <a:endParaRPr lang="en-US" sz="600" b="0" dirty="0">
                  <a:solidFill>
                    <a:schemeClr val="tx1"/>
                  </a:solidFill>
                  <a:latin typeface="+mj-lt"/>
                  <a:ea typeface="Open Sans" pitchFamily="34" charset="0"/>
                  <a:cs typeface="Arial" pitchFamily="34" charset="0"/>
                </a:endParaRPr>
              </a:p>
            </p:txBody>
          </p:sp>
          <p:sp>
            <p:nvSpPr>
              <p:cNvPr id="88" name="Title 1"/>
              <p:cNvSpPr txBox="1">
                <a:spLocks/>
              </p:cNvSpPr>
              <p:nvPr/>
            </p:nvSpPr>
            <p:spPr>
              <a:xfrm>
                <a:off x="3284334" y="830245"/>
                <a:ext cx="586837" cy="105561"/>
              </a:xfrm>
              <a:prstGeom prst="rect">
                <a:avLst/>
              </a:prstGeom>
            </p:spPr>
            <p:txBody>
              <a:bodyPr vert="horz" wrap="square" lIns="0" tIns="0" rIns="0" bIns="0" rtlCol="0" anchor="t"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r>
                  <a:rPr lang="en-US" sz="300" dirty="0">
                    <a:solidFill>
                      <a:schemeClr val="tx1"/>
                    </a:solidFill>
                    <a:latin typeface="+mj-lt"/>
                    <a:ea typeface="Open Sans" pitchFamily="34" charset="0"/>
                    <a:cs typeface="Arial" pitchFamily="34" charset="0"/>
                  </a:rPr>
                  <a:t>FUNDERS</a:t>
                </a:r>
                <a:endParaRPr lang="en-US" sz="300" b="0" dirty="0">
                  <a:solidFill>
                    <a:schemeClr val="tx1"/>
                  </a:solidFill>
                  <a:latin typeface="+mj-lt"/>
                  <a:ea typeface="Open Sans" pitchFamily="34" charset="0"/>
                  <a:cs typeface="Arial" pitchFamily="34" charset="0"/>
                </a:endParaRPr>
              </a:p>
            </p:txBody>
          </p:sp>
          <p:sp>
            <p:nvSpPr>
              <p:cNvPr id="89" name="Title 1"/>
              <p:cNvSpPr txBox="1">
                <a:spLocks/>
              </p:cNvSpPr>
              <p:nvPr/>
            </p:nvSpPr>
            <p:spPr>
              <a:xfrm>
                <a:off x="1235898" y="830245"/>
                <a:ext cx="730204" cy="105561"/>
              </a:xfrm>
              <a:prstGeom prst="rect">
                <a:avLst/>
              </a:prstGeom>
            </p:spPr>
            <p:txBody>
              <a:bodyPr vert="horz" wrap="square" lIns="0" tIns="0" rIns="0" bIns="0" rtlCol="0" anchor="t"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r>
                  <a:rPr lang="en-US" sz="300" dirty="0">
                    <a:solidFill>
                      <a:schemeClr val="tx1"/>
                    </a:solidFill>
                    <a:latin typeface="+mj-lt"/>
                    <a:ea typeface="Open Sans" pitchFamily="34" charset="0"/>
                    <a:cs typeface="Arial" pitchFamily="34" charset="0"/>
                  </a:rPr>
                  <a:t>THE PUBLIC</a:t>
                </a:r>
                <a:endParaRPr lang="en-US" sz="300" b="0" dirty="0">
                  <a:solidFill>
                    <a:schemeClr val="tx1"/>
                  </a:solidFill>
                  <a:latin typeface="+mj-lt"/>
                  <a:ea typeface="Open Sans" pitchFamily="34" charset="0"/>
                  <a:cs typeface="Arial" pitchFamily="34" charset="0"/>
                </a:endParaRPr>
              </a:p>
            </p:txBody>
          </p:sp>
        </p:grpSp>
        <p:pic>
          <p:nvPicPr>
            <p:cNvPr id="95" name="Picture 2" descr="http://indrasnet.nl/wp-content/uploads/2010/09/tree-with-roots.jpg"/>
            <p:cNvPicPr>
              <a:picLocks noChangeAspect="1" noChangeArrowheads="1"/>
            </p:cNvPicPr>
            <p:nvPr/>
          </p:nvPicPr>
          <p:blipFill rotWithShape="1">
            <a:blip r:embed="rId5" cstate="print">
              <a:duotone>
                <a:schemeClr val="accent6">
                  <a:shade val="45000"/>
                  <a:satMod val="135000"/>
                </a:schemeClr>
                <a:prstClr val="white"/>
              </a:duotone>
              <a:extLst>
                <a:ext uri="{28A0092B-C50C-407E-A947-70E740481C1C}">
                  <a14:useLocalDpi xmlns:a14="http://schemas.microsoft.com/office/drawing/2010/main"/>
                </a:ext>
              </a:extLst>
            </a:blip>
            <a:srcRect/>
            <a:stretch/>
          </p:blipFill>
          <p:spPr bwMode="auto">
            <a:xfrm>
              <a:off x="6868894" y="440110"/>
              <a:ext cx="1265456" cy="1241346"/>
            </a:xfrm>
            <a:prstGeom prst="ellipse">
              <a:avLst/>
            </a:prstGeom>
            <a:noFill/>
            <a:extLst>
              <a:ext uri="{909E8E84-426E-40dd-AFC4-6F175D3DCCD1}">
                <a14:hiddenFill xmlns:a14="http://schemas.microsoft.com/office/drawing/2010/main" xmlns="">
                  <a:solidFill>
                    <a:srgbClr val="FFFFFF"/>
                  </a:solidFill>
                </a14:hiddenFill>
              </a:ext>
            </a:extLst>
          </p:spPr>
        </p:pic>
        <p:sp>
          <p:nvSpPr>
            <p:cNvPr id="96" name="Title 1"/>
            <p:cNvSpPr txBox="1">
              <a:spLocks/>
            </p:cNvSpPr>
            <p:nvPr/>
          </p:nvSpPr>
          <p:spPr>
            <a:xfrm>
              <a:off x="3457361" y="2222730"/>
              <a:ext cx="2238506" cy="1447346"/>
            </a:xfrm>
            <a:prstGeom prst="rect">
              <a:avLst/>
            </a:prstGeom>
          </p:spPr>
          <p:txBody>
            <a:bodyPr vert="horz" wrap="square" lIns="0" tIns="0" rIns="0" bIns="0" rtlCol="0" anchor="t" anchorCtr="0">
              <a:spAutoFit/>
            </a:bodyPr>
            <a:lstStyle>
              <a:defPPr>
                <a:defRPr lang="en-US"/>
              </a:defPPr>
              <a:lvl1pPr algn="ctr">
                <a:lnSpc>
                  <a:spcPct val="90000"/>
                </a:lnSpc>
                <a:spcBef>
                  <a:spcPct val="0"/>
                </a:spcBef>
                <a:buNone/>
                <a:defRPr sz="2400">
                  <a:solidFill>
                    <a:srgbClr val="58ADC1"/>
                  </a:solidFill>
                  <a:latin typeface="Arial" panose="020B0604020202020204" pitchFamily="34" charset="0"/>
                  <a:ea typeface="+mj-ea"/>
                  <a:cs typeface="Arial" panose="020B0604020202020204" pitchFamily="34" charset="0"/>
                </a:defRPr>
              </a:lvl1pPr>
            </a:lstStyle>
            <a:p>
              <a:pPr marL="171450" indent="-171450" algn="l" defTabSz="816388">
                <a:lnSpc>
                  <a:spcPts val="1600"/>
                </a:lnSpc>
                <a:spcBef>
                  <a:spcPts val="100"/>
                </a:spcBef>
                <a:spcAft>
                  <a:spcPts val="100"/>
                </a:spcAft>
                <a:buFont typeface="Wingdings" panose="05000000000000000000" pitchFamily="2" charset="2"/>
                <a:buChar char="§"/>
              </a:pPr>
              <a:r>
                <a:rPr lang="en-US" sz="1400" dirty="0">
                  <a:solidFill>
                    <a:schemeClr val="tx1">
                      <a:lumMod val="85000"/>
                      <a:lumOff val="15000"/>
                    </a:schemeClr>
                  </a:solidFill>
                  <a:latin typeface="+mj-lt"/>
                  <a:ea typeface="Open Sans" pitchFamily="34" charset="0"/>
                </a:rPr>
                <a:t>Shared Language </a:t>
              </a:r>
            </a:p>
            <a:p>
              <a:pPr marL="171450" indent="-171450" algn="l" defTabSz="816388">
                <a:lnSpc>
                  <a:spcPts val="1600"/>
                </a:lnSpc>
                <a:spcBef>
                  <a:spcPts val="100"/>
                </a:spcBef>
                <a:spcAft>
                  <a:spcPts val="100"/>
                </a:spcAft>
                <a:buFont typeface="Wingdings" panose="05000000000000000000" pitchFamily="2" charset="2"/>
                <a:buChar char="§"/>
              </a:pPr>
              <a:r>
                <a:rPr lang="en-US" sz="1400" dirty="0">
                  <a:solidFill>
                    <a:schemeClr val="tx1">
                      <a:lumMod val="85000"/>
                      <a:lumOff val="15000"/>
                    </a:schemeClr>
                  </a:solidFill>
                  <a:latin typeface="+mj-lt"/>
                  <a:ea typeface="Open Sans" pitchFamily="34" charset="0"/>
                </a:rPr>
                <a:t>Foundational Understanding of Trauma and Healing</a:t>
              </a:r>
            </a:p>
            <a:p>
              <a:pPr marL="171450" indent="-171450" algn="l" defTabSz="816388">
                <a:lnSpc>
                  <a:spcPts val="1600"/>
                </a:lnSpc>
                <a:spcBef>
                  <a:spcPts val="100"/>
                </a:spcBef>
                <a:spcAft>
                  <a:spcPts val="100"/>
                </a:spcAft>
                <a:buFont typeface="Wingdings" panose="05000000000000000000" pitchFamily="2" charset="2"/>
                <a:buChar char="§"/>
              </a:pPr>
              <a:r>
                <a:rPr lang="en-US" sz="1400" dirty="0">
                  <a:solidFill>
                    <a:schemeClr val="tx1">
                      <a:lumMod val="85000"/>
                      <a:lumOff val="15000"/>
                    </a:schemeClr>
                  </a:solidFill>
                  <a:latin typeface="+mj-lt"/>
                  <a:ea typeface="Open Sans" pitchFamily="34" charset="0"/>
                </a:rPr>
                <a:t>Understanding of the nature and impact of trauma </a:t>
              </a:r>
            </a:p>
            <a:p>
              <a:pPr marL="171450" indent="-171450" algn="l" defTabSz="816388">
                <a:lnSpc>
                  <a:spcPts val="1600"/>
                </a:lnSpc>
                <a:spcBef>
                  <a:spcPts val="100"/>
                </a:spcBef>
                <a:spcAft>
                  <a:spcPts val="100"/>
                </a:spcAft>
                <a:buFont typeface="Wingdings" panose="05000000000000000000" pitchFamily="2" charset="2"/>
                <a:buChar char="§"/>
              </a:pPr>
              <a:r>
                <a:rPr lang="en-US" sz="1400" dirty="0">
                  <a:solidFill>
                    <a:schemeClr val="tx1">
                      <a:lumMod val="85000"/>
                      <a:lumOff val="15000"/>
                    </a:schemeClr>
                  </a:solidFill>
                  <a:latin typeface="+mj-lt"/>
                  <a:ea typeface="Open Sans" pitchFamily="34" charset="0"/>
                </a:rPr>
                <a:t>Understanding racial disparities and insidious trauma</a:t>
              </a:r>
            </a:p>
          </p:txBody>
        </p:sp>
        <p:sp>
          <p:nvSpPr>
            <p:cNvPr id="97" name="Title 1"/>
            <p:cNvSpPr txBox="1">
              <a:spLocks/>
            </p:cNvSpPr>
            <p:nvPr/>
          </p:nvSpPr>
          <p:spPr>
            <a:xfrm>
              <a:off x="571950" y="2120292"/>
              <a:ext cx="2238506" cy="1795825"/>
            </a:xfrm>
            <a:prstGeom prst="rect">
              <a:avLst/>
            </a:prstGeom>
          </p:spPr>
          <p:txBody>
            <a:bodyPr vert="horz" wrap="square" lIns="0" tIns="0" rIns="0" bIns="0" rtlCol="0" anchor="t" anchorCtr="0">
              <a:spAutoFit/>
            </a:bodyPr>
            <a:lstStyle>
              <a:defPPr>
                <a:defRPr lang="en-US"/>
              </a:defPPr>
              <a:lvl1pPr algn="ctr">
                <a:lnSpc>
                  <a:spcPct val="90000"/>
                </a:lnSpc>
                <a:spcBef>
                  <a:spcPct val="0"/>
                </a:spcBef>
                <a:buNone/>
                <a:defRPr sz="2400">
                  <a:solidFill>
                    <a:srgbClr val="58ADC1"/>
                  </a:solidFill>
                  <a:latin typeface="Arial" panose="020B0604020202020204" pitchFamily="34" charset="0"/>
                  <a:ea typeface="+mj-ea"/>
                  <a:cs typeface="Arial" panose="020B0604020202020204" pitchFamily="34" charset="0"/>
                </a:defRPr>
              </a:lvl1pPr>
            </a:lstStyle>
            <a:p>
              <a:pPr marL="171450" indent="-171450" algn="l" defTabSz="816388">
                <a:lnSpc>
                  <a:spcPts val="1600"/>
                </a:lnSpc>
                <a:spcBef>
                  <a:spcPts val="100"/>
                </a:spcBef>
                <a:spcAft>
                  <a:spcPts val="100"/>
                </a:spcAft>
                <a:buFont typeface="Wingdings" panose="05000000000000000000" pitchFamily="2" charset="2"/>
                <a:buChar char="§"/>
              </a:pPr>
              <a:r>
                <a:rPr lang="en-US" sz="1400" dirty="0">
                  <a:solidFill>
                    <a:schemeClr val="tx1">
                      <a:lumMod val="85000"/>
                      <a:lumOff val="15000"/>
                    </a:schemeClr>
                  </a:solidFill>
                  <a:latin typeface="+mj-lt"/>
                  <a:ea typeface="Open Sans" pitchFamily="34" charset="0"/>
                </a:rPr>
                <a:t>Reactive/Organizational </a:t>
              </a:r>
              <a:r>
                <a:rPr lang="en-US" sz="1400" dirty="0" err="1">
                  <a:solidFill>
                    <a:schemeClr val="tx1">
                      <a:lumMod val="85000"/>
                      <a:lumOff val="15000"/>
                    </a:schemeClr>
                  </a:solidFill>
                  <a:latin typeface="+mj-lt"/>
                  <a:ea typeface="Open Sans" pitchFamily="34" charset="0"/>
                </a:rPr>
                <a:t>Hyperarousal</a:t>
              </a:r>
              <a:r>
                <a:rPr lang="en-US" sz="1400" dirty="0">
                  <a:solidFill>
                    <a:schemeClr val="tx1">
                      <a:lumMod val="85000"/>
                      <a:lumOff val="15000"/>
                    </a:schemeClr>
                  </a:solidFill>
                  <a:latin typeface="+mj-lt"/>
                  <a:ea typeface="Open Sans" pitchFamily="34" charset="0"/>
                </a:rPr>
                <a:t> (Crisis driven)</a:t>
              </a:r>
            </a:p>
            <a:p>
              <a:pPr marL="171450" indent="-171450" algn="l" defTabSz="816388">
                <a:lnSpc>
                  <a:spcPts val="1600"/>
                </a:lnSpc>
                <a:spcBef>
                  <a:spcPts val="100"/>
                </a:spcBef>
                <a:spcAft>
                  <a:spcPts val="100"/>
                </a:spcAft>
                <a:buFont typeface="Wingdings" panose="05000000000000000000" pitchFamily="2" charset="2"/>
                <a:buChar char="§"/>
              </a:pPr>
              <a:r>
                <a:rPr lang="en-US" sz="1400" dirty="0">
                  <a:solidFill>
                    <a:schemeClr val="tx1">
                      <a:lumMod val="85000"/>
                      <a:lumOff val="15000"/>
                    </a:schemeClr>
                  </a:solidFill>
                  <a:latin typeface="+mj-lt"/>
                  <a:ea typeface="Open Sans" pitchFamily="34" charset="0"/>
                </a:rPr>
                <a:t>Reliving/Retelling </a:t>
              </a:r>
            </a:p>
            <a:p>
              <a:pPr marL="171450" indent="-171450" algn="l" defTabSz="816388">
                <a:lnSpc>
                  <a:spcPts val="1600"/>
                </a:lnSpc>
                <a:spcBef>
                  <a:spcPts val="100"/>
                </a:spcBef>
                <a:spcAft>
                  <a:spcPts val="100"/>
                </a:spcAft>
                <a:buFont typeface="Wingdings" panose="05000000000000000000" pitchFamily="2" charset="2"/>
                <a:buChar char="§"/>
              </a:pPr>
              <a:r>
                <a:rPr lang="en-US" sz="1400" dirty="0">
                  <a:solidFill>
                    <a:schemeClr val="tx1">
                      <a:lumMod val="85000"/>
                      <a:lumOff val="15000"/>
                    </a:schemeClr>
                  </a:solidFill>
                  <a:latin typeface="+mj-lt"/>
                  <a:ea typeface="Open Sans" pitchFamily="34" charset="0"/>
                </a:rPr>
                <a:t>Fragmentation/Us </a:t>
              </a:r>
              <a:r>
                <a:rPr lang="en-US" sz="1400" dirty="0" err="1">
                  <a:solidFill>
                    <a:schemeClr val="tx1">
                      <a:lumMod val="85000"/>
                      <a:lumOff val="15000"/>
                    </a:schemeClr>
                  </a:solidFill>
                  <a:latin typeface="+mj-lt"/>
                  <a:ea typeface="Open Sans" pitchFamily="34" charset="0"/>
                </a:rPr>
                <a:t>vs</a:t>
              </a:r>
              <a:r>
                <a:rPr lang="en-US" sz="1400" dirty="0">
                  <a:solidFill>
                    <a:schemeClr val="tx1">
                      <a:lumMod val="85000"/>
                      <a:lumOff val="15000"/>
                    </a:schemeClr>
                  </a:solidFill>
                  <a:latin typeface="+mj-lt"/>
                  <a:ea typeface="Open Sans" pitchFamily="34" charset="0"/>
                </a:rPr>
                <a:t> Them</a:t>
              </a:r>
            </a:p>
            <a:p>
              <a:pPr marL="171450" indent="-171450" algn="l" defTabSz="816388">
                <a:lnSpc>
                  <a:spcPts val="1600"/>
                </a:lnSpc>
                <a:spcBef>
                  <a:spcPts val="100"/>
                </a:spcBef>
                <a:spcAft>
                  <a:spcPts val="100"/>
                </a:spcAft>
                <a:buFont typeface="Wingdings" panose="05000000000000000000" pitchFamily="2" charset="2"/>
                <a:buChar char="§"/>
              </a:pPr>
              <a:r>
                <a:rPr lang="en-US" sz="1400" dirty="0">
                  <a:solidFill>
                    <a:schemeClr val="tx1">
                      <a:lumMod val="85000"/>
                      <a:lumOff val="15000"/>
                    </a:schemeClr>
                  </a:solidFill>
                  <a:latin typeface="+mj-lt"/>
                  <a:ea typeface="Open Sans" pitchFamily="34" charset="0"/>
                </a:rPr>
                <a:t>Interpersonal Conflict/Silo</a:t>
              </a:r>
            </a:p>
            <a:p>
              <a:pPr marL="171450" indent="-171450" algn="l" defTabSz="816388">
                <a:lnSpc>
                  <a:spcPts val="1600"/>
                </a:lnSpc>
                <a:spcBef>
                  <a:spcPts val="100"/>
                </a:spcBef>
                <a:spcAft>
                  <a:spcPts val="100"/>
                </a:spcAft>
                <a:buFont typeface="Wingdings" panose="05000000000000000000" pitchFamily="2" charset="2"/>
                <a:buChar char="§"/>
              </a:pPr>
              <a:r>
                <a:rPr lang="en-US" sz="1400" dirty="0">
                  <a:solidFill>
                    <a:schemeClr val="tx1">
                      <a:lumMod val="85000"/>
                      <a:lumOff val="15000"/>
                    </a:schemeClr>
                  </a:solidFill>
                  <a:latin typeface="+mj-lt"/>
                  <a:ea typeface="Open Sans" pitchFamily="34" charset="0"/>
                </a:rPr>
                <a:t>Organizational Disassociation/Amnesia</a:t>
              </a:r>
            </a:p>
            <a:p>
              <a:pPr marL="171450" indent="-171450" algn="l" defTabSz="816388">
                <a:lnSpc>
                  <a:spcPts val="1600"/>
                </a:lnSpc>
                <a:spcBef>
                  <a:spcPts val="100"/>
                </a:spcBef>
                <a:spcAft>
                  <a:spcPts val="100"/>
                </a:spcAft>
                <a:buFont typeface="Wingdings" panose="05000000000000000000" pitchFamily="2" charset="2"/>
                <a:buChar char="§"/>
              </a:pPr>
              <a:r>
                <a:rPr lang="en-US" sz="1400" dirty="0">
                  <a:solidFill>
                    <a:schemeClr val="tx1">
                      <a:lumMod val="85000"/>
                      <a:lumOff val="15000"/>
                    </a:schemeClr>
                  </a:solidFill>
                  <a:latin typeface="+mj-lt"/>
                  <a:ea typeface="Open Sans" pitchFamily="34" charset="0"/>
                </a:rPr>
                <a:t> Avoiding/Numbing </a:t>
              </a:r>
            </a:p>
            <a:p>
              <a:pPr marL="171450" indent="-171450" algn="l" defTabSz="816388">
                <a:lnSpc>
                  <a:spcPts val="1600"/>
                </a:lnSpc>
                <a:spcBef>
                  <a:spcPts val="100"/>
                </a:spcBef>
                <a:spcAft>
                  <a:spcPts val="100"/>
                </a:spcAft>
                <a:buFont typeface="Wingdings" panose="05000000000000000000" pitchFamily="2" charset="2"/>
                <a:buChar char="§"/>
              </a:pPr>
              <a:r>
                <a:rPr lang="en-US" sz="1400" dirty="0">
                  <a:solidFill>
                    <a:schemeClr val="tx1">
                      <a:lumMod val="85000"/>
                      <a:lumOff val="15000"/>
                    </a:schemeClr>
                  </a:solidFill>
                  <a:latin typeface="+mj-lt"/>
                  <a:ea typeface="Open Sans" pitchFamily="34" charset="0"/>
                </a:rPr>
                <a:t>Authoritarian Leadership</a:t>
              </a:r>
            </a:p>
            <a:p>
              <a:pPr algn="l" defTabSz="816388">
                <a:lnSpc>
                  <a:spcPts val="1600"/>
                </a:lnSpc>
                <a:spcBef>
                  <a:spcPts val="100"/>
                </a:spcBef>
                <a:spcAft>
                  <a:spcPts val="100"/>
                </a:spcAft>
              </a:pPr>
              <a:endParaRPr lang="en-US" sz="1400" dirty="0">
                <a:solidFill>
                  <a:schemeClr val="tx1">
                    <a:lumMod val="85000"/>
                    <a:lumOff val="15000"/>
                  </a:schemeClr>
                </a:solidFill>
                <a:latin typeface="+mj-lt"/>
                <a:ea typeface="Open Sans" pitchFamily="34" charset="0"/>
              </a:endParaRPr>
            </a:p>
          </p:txBody>
        </p:sp>
      </p:grpSp>
      <p:sp>
        <p:nvSpPr>
          <p:cNvPr id="107" name="Rectangle 106"/>
          <p:cNvSpPr/>
          <p:nvPr/>
        </p:nvSpPr>
        <p:spPr>
          <a:xfrm>
            <a:off x="287917" y="5800117"/>
            <a:ext cx="8568169" cy="365721"/>
          </a:xfrm>
          <a:prstGeom prst="rect">
            <a:avLst/>
          </a:prstGeom>
          <a:solidFill>
            <a:srgbClr val="77B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9" name="Title 1"/>
          <p:cNvSpPr txBox="1">
            <a:spLocks/>
          </p:cNvSpPr>
          <p:nvPr/>
        </p:nvSpPr>
        <p:spPr>
          <a:xfrm>
            <a:off x="287917" y="5818829"/>
            <a:ext cx="2708925" cy="246221"/>
          </a:xfrm>
          <a:prstGeom prst="rect">
            <a:avLst/>
          </a:prstGeom>
        </p:spPr>
        <p:txBody>
          <a:bodyPr vert="horz" wrap="square" lIns="0" tIns="0" rIns="0" bIns="0" rtlCol="0" anchor="t"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pPr>
              <a:spcBef>
                <a:spcPts val="100"/>
              </a:spcBef>
              <a:spcAft>
                <a:spcPts val="100"/>
              </a:spcAft>
            </a:pPr>
            <a:r>
              <a:rPr lang="en-US" sz="1600" b="0" dirty="0">
                <a:solidFill>
                  <a:schemeClr val="bg1"/>
                </a:solidFill>
                <a:latin typeface="+mj-lt"/>
                <a:ea typeface="Open Sans" pitchFamily="34" charset="0"/>
                <a:cs typeface="Arial" pitchFamily="34" charset="0"/>
              </a:rPr>
              <a:t>TRAUMA INDUCING </a:t>
            </a:r>
          </a:p>
        </p:txBody>
      </p:sp>
      <p:sp>
        <p:nvSpPr>
          <p:cNvPr id="110" name="Title 1"/>
          <p:cNvSpPr txBox="1">
            <a:spLocks/>
          </p:cNvSpPr>
          <p:nvPr/>
        </p:nvSpPr>
        <p:spPr>
          <a:xfrm>
            <a:off x="3223530" y="5818829"/>
            <a:ext cx="2708925" cy="246221"/>
          </a:xfrm>
          <a:prstGeom prst="rect">
            <a:avLst/>
          </a:prstGeom>
        </p:spPr>
        <p:txBody>
          <a:bodyPr vert="horz" wrap="square" lIns="0" tIns="0" rIns="0" bIns="0" rtlCol="0" anchor="t"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pPr>
              <a:spcBef>
                <a:spcPts val="100"/>
              </a:spcBef>
              <a:spcAft>
                <a:spcPts val="100"/>
              </a:spcAft>
            </a:pPr>
            <a:r>
              <a:rPr lang="en-US" sz="1600" b="0" dirty="0">
                <a:solidFill>
                  <a:schemeClr val="bg1"/>
                </a:solidFill>
                <a:latin typeface="+mj-lt"/>
                <a:ea typeface="Open Sans" pitchFamily="34" charset="0"/>
                <a:cs typeface="Arial" pitchFamily="34" charset="0"/>
              </a:rPr>
              <a:t>TO</a:t>
            </a:r>
          </a:p>
        </p:txBody>
      </p:sp>
      <p:sp>
        <p:nvSpPr>
          <p:cNvPr id="111" name="Title 1"/>
          <p:cNvSpPr txBox="1">
            <a:spLocks/>
          </p:cNvSpPr>
          <p:nvPr/>
        </p:nvSpPr>
        <p:spPr>
          <a:xfrm>
            <a:off x="6133411" y="5818829"/>
            <a:ext cx="2708925" cy="246221"/>
          </a:xfrm>
          <a:prstGeom prst="rect">
            <a:avLst/>
          </a:prstGeom>
        </p:spPr>
        <p:txBody>
          <a:bodyPr vert="horz" wrap="square" lIns="0" tIns="0" rIns="0" bIns="0" rtlCol="0" anchor="t"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pPr>
              <a:spcBef>
                <a:spcPts val="100"/>
              </a:spcBef>
              <a:spcAft>
                <a:spcPts val="100"/>
              </a:spcAft>
            </a:pPr>
            <a:r>
              <a:rPr lang="en-US" sz="1600" b="0" dirty="0">
                <a:solidFill>
                  <a:schemeClr val="bg1"/>
                </a:solidFill>
                <a:latin typeface="+mj-lt"/>
                <a:ea typeface="Open Sans" pitchFamily="34" charset="0"/>
                <a:cs typeface="Arial" pitchFamily="34" charset="0"/>
              </a:rPr>
              <a:t>TRAUMA REDUCING</a:t>
            </a:r>
          </a:p>
        </p:txBody>
      </p:sp>
    </p:spTree>
    <p:extLst>
      <p:ext uri="{BB962C8B-B14F-4D97-AF65-F5344CB8AC3E}">
        <p14:creationId xmlns:p14="http://schemas.microsoft.com/office/powerpoint/2010/main" val="40321176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Down Arrow 21"/>
          <p:cNvSpPr/>
          <p:nvPr/>
        </p:nvSpPr>
        <p:spPr>
          <a:xfrm rot="2800427">
            <a:off x="2283767" y="853848"/>
            <a:ext cx="598994" cy="11371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p:cNvSpPr/>
          <p:nvPr/>
        </p:nvSpPr>
        <p:spPr>
          <a:xfrm>
            <a:off x="461181" y="1702190"/>
            <a:ext cx="2690732" cy="2424330"/>
          </a:xfrm>
          <a:prstGeom prst="ellipse">
            <a:avLst/>
          </a:prstGeom>
          <a:solidFill>
            <a:schemeClr val="accent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j-lt"/>
              </a:rPr>
              <a:t>Trust &amp; Dependability</a:t>
            </a:r>
          </a:p>
        </p:txBody>
      </p:sp>
      <p:sp>
        <p:nvSpPr>
          <p:cNvPr id="16" name="Oval 15"/>
          <p:cNvSpPr/>
          <p:nvPr/>
        </p:nvSpPr>
        <p:spPr>
          <a:xfrm>
            <a:off x="517710" y="3792793"/>
            <a:ext cx="2892871" cy="2598615"/>
          </a:xfrm>
          <a:prstGeom prst="ellipse">
            <a:avLst/>
          </a:prstGeom>
          <a:solidFill>
            <a:schemeClr val="accent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j-lt"/>
              </a:rPr>
              <a:t>Cultural Humility &amp; Responsiveness</a:t>
            </a:r>
          </a:p>
        </p:txBody>
      </p:sp>
      <p:sp>
        <p:nvSpPr>
          <p:cNvPr id="17" name="Oval 16"/>
          <p:cNvSpPr/>
          <p:nvPr/>
        </p:nvSpPr>
        <p:spPr>
          <a:xfrm>
            <a:off x="5462818" y="1679516"/>
            <a:ext cx="2690732" cy="2424330"/>
          </a:xfrm>
          <a:prstGeom prst="ellipse">
            <a:avLst/>
          </a:prstGeom>
          <a:solidFill>
            <a:schemeClr val="accent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j-lt"/>
              </a:rPr>
              <a:t>Comprehensive</a:t>
            </a:r>
          </a:p>
          <a:p>
            <a:pPr algn="ctr"/>
            <a:r>
              <a:rPr lang="en-US" dirty="0">
                <a:solidFill>
                  <a:schemeClr val="tx1"/>
                </a:solidFill>
                <a:latin typeface="+mj-lt"/>
              </a:rPr>
              <a:t>Safety</a:t>
            </a:r>
          </a:p>
        </p:txBody>
      </p:sp>
      <p:sp>
        <p:nvSpPr>
          <p:cNvPr id="18" name="Oval 17"/>
          <p:cNvSpPr/>
          <p:nvPr/>
        </p:nvSpPr>
        <p:spPr>
          <a:xfrm>
            <a:off x="5462818" y="3792793"/>
            <a:ext cx="2690732" cy="2473375"/>
          </a:xfrm>
          <a:prstGeom prst="ellipse">
            <a:avLst/>
          </a:prstGeom>
          <a:solidFill>
            <a:schemeClr val="accent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j-lt"/>
              </a:rPr>
              <a:t>Collaboration &amp; Empowerment</a:t>
            </a:r>
          </a:p>
        </p:txBody>
      </p:sp>
      <p:sp>
        <p:nvSpPr>
          <p:cNvPr id="20" name="Oval 19"/>
          <p:cNvSpPr/>
          <p:nvPr/>
        </p:nvSpPr>
        <p:spPr>
          <a:xfrm>
            <a:off x="2954966" y="4364597"/>
            <a:ext cx="3068658" cy="2568725"/>
          </a:xfrm>
          <a:prstGeom prst="ellipse">
            <a:avLst/>
          </a:prstGeom>
          <a:solidFill>
            <a:schemeClr val="accent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j-lt"/>
              </a:rPr>
              <a:t>Resilience &amp; Recovery</a:t>
            </a:r>
          </a:p>
        </p:txBody>
      </p:sp>
      <p:sp>
        <p:nvSpPr>
          <p:cNvPr id="19" name="Oval 18"/>
          <p:cNvSpPr/>
          <p:nvPr/>
        </p:nvSpPr>
        <p:spPr>
          <a:xfrm>
            <a:off x="2954966" y="-224309"/>
            <a:ext cx="2690732" cy="2424330"/>
          </a:xfrm>
          <a:prstGeom prst="ellipse">
            <a:avLst/>
          </a:prstGeom>
          <a:solidFill>
            <a:schemeClr val="accent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j-lt"/>
              </a:rPr>
              <a:t>Trauma Understanding</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48443989"/>
              </p:ext>
            </p:extLst>
          </p:nvPr>
        </p:nvGraphicFramePr>
        <p:xfrm>
          <a:off x="1052510" y="1702190"/>
          <a:ext cx="6574746" cy="36181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3" name="Down Arrow 22"/>
          <p:cNvSpPr/>
          <p:nvPr/>
        </p:nvSpPr>
        <p:spPr>
          <a:xfrm rot="19058843">
            <a:off x="5645396" y="802574"/>
            <a:ext cx="598994" cy="120795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291029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Change </a:t>
            </a:r>
          </a:p>
        </p:txBody>
      </p:sp>
      <p:sp>
        <p:nvSpPr>
          <p:cNvPr id="3" name="Content Placeholder 2"/>
          <p:cNvSpPr>
            <a:spLocks noGrp="1"/>
          </p:cNvSpPr>
          <p:nvPr>
            <p:ph idx="1"/>
          </p:nvPr>
        </p:nvSpPr>
        <p:spPr>
          <a:xfrm>
            <a:off x="565053" y="1519312"/>
            <a:ext cx="7512147" cy="4129648"/>
          </a:xfrm>
          <a:solidFill>
            <a:schemeClr val="accent3">
              <a:lumMod val="60000"/>
              <a:lumOff val="40000"/>
            </a:schemeClr>
          </a:solidFill>
        </p:spPr>
        <p:style>
          <a:lnRef idx="2">
            <a:schemeClr val="accent3">
              <a:shade val="50000"/>
            </a:schemeClr>
          </a:lnRef>
          <a:fillRef idx="1">
            <a:schemeClr val="accent3"/>
          </a:fillRef>
          <a:effectRef idx="0">
            <a:schemeClr val="accent3"/>
          </a:effectRef>
          <a:fontRef idx="minor">
            <a:schemeClr val="lt1"/>
          </a:fontRef>
        </p:style>
        <p:txBody>
          <a:bodyPr anchor="ctr">
            <a:normAutofit fontScale="92500"/>
          </a:bodyPr>
          <a:lstStyle/>
          <a:p>
            <a:pPr marL="114300" indent="0" algn="ctr">
              <a:buNone/>
            </a:pPr>
            <a:r>
              <a:rPr lang="en-US" sz="5400" dirty="0">
                <a:solidFill>
                  <a:schemeClr val="bg2">
                    <a:lumMod val="25000"/>
                  </a:schemeClr>
                </a:solidFill>
                <a:latin typeface="Calibri" panose="020F0502020204030204" pitchFamily="34" charset="0"/>
                <a:cs typeface="Calibri" panose="020F0502020204030204" pitchFamily="34" charset="0"/>
              </a:rPr>
              <a:t>“People don’t resist change. </a:t>
            </a:r>
          </a:p>
          <a:p>
            <a:pPr marL="114300" indent="0" algn="ctr">
              <a:buNone/>
            </a:pPr>
            <a:r>
              <a:rPr lang="en-US" sz="5400" dirty="0">
                <a:solidFill>
                  <a:schemeClr val="bg2">
                    <a:lumMod val="25000"/>
                  </a:schemeClr>
                </a:solidFill>
                <a:latin typeface="Calibri" panose="020F0502020204030204" pitchFamily="34" charset="0"/>
                <a:cs typeface="Calibri" panose="020F0502020204030204" pitchFamily="34" charset="0"/>
              </a:rPr>
              <a:t>They resist </a:t>
            </a:r>
            <a:r>
              <a:rPr lang="en-US" sz="5400" i="1" dirty="0">
                <a:solidFill>
                  <a:schemeClr val="bg2">
                    <a:lumMod val="25000"/>
                  </a:schemeClr>
                </a:solidFill>
                <a:latin typeface="Calibri" panose="020F0502020204030204" pitchFamily="34" charset="0"/>
                <a:cs typeface="Calibri" panose="020F0502020204030204" pitchFamily="34" charset="0"/>
              </a:rPr>
              <a:t>being </a:t>
            </a:r>
            <a:r>
              <a:rPr lang="en-US" sz="5400" dirty="0">
                <a:solidFill>
                  <a:schemeClr val="bg2">
                    <a:lumMod val="25000"/>
                  </a:schemeClr>
                </a:solidFill>
                <a:latin typeface="Calibri" panose="020F0502020204030204" pitchFamily="34" charset="0"/>
                <a:cs typeface="Calibri" panose="020F0502020204030204" pitchFamily="34" charset="0"/>
              </a:rPr>
              <a:t>changed.” </a:t>
            </a:r>
          </a:p>
          <a:p>
            <a:pPr marL="114300" indent="0" algn="r">
              <a:buNone/>
            </a:pPr>
            <a:endParaRPr lang="en-US" sz="2400" dirty="0">
              <a:solidFill>
                <a:schemeClr val="bg2">
                  <a:lumMod val="25000"/>
                </a:schemeClr>
              </a:solidFill>
              <a:latin typeface="Calibri" panose="020F0502020204030204" pitchFamily="34" charset="0"/>
              <a:cs typeface="Calibri" panose="020F0502020204030204" pitchFamily="34" charset="0"/>
            </a:endParaRPr>
          </a:p>
          <a:p>
            <a:pPr marL="114300" indent="0" algn="r">
              <a:buNone/>
            </a:pPr>
            <a:endParaRPr lang="en-US" sz="2400" dirty="0">
              <a:solidFill>
                <a:schemeClr val="bg2">
                  <a:lumMod val="25000"/>
                </a:schemeClr>
              </a:solidFill>
              <a:latin typeface="Calibri" panose="020F0502020204030204" pitchFamily="34" charset="0"/>
              <a:cs typeface="Calibri" panose="020F0502020204030204" pitchFamily="34" charset="0"/>
            </a:endParaRPr>
          </a:p>
          <a:p>
            <a:pPr marL="114300" indent="0" algn="r">
              <a:buNone/>
            </a:pPr>
            <a:r>
              <a:rPr lang="en-US" sz="2400" dirty="0">
                <a:solidFill>
                  <a:schemeClr val="bg2">
                    <a:lumMod val="25000"/>
                  </a:schemeClr>
                </a:solidFill>
                <a:latin typeface="Calibri" panose="020F0502020204030204" pitchFamily="34" charset="0"/>
                <a:cs typeface="Calibri" panose="020F0502020204030204" pitchFamily="34" charset="0"/>
              </a:rPr>
              <a:t>(Senge, 1990</a:t>
            </a:r>
            <a:r>
              <a:rPr lang="en-US" sz="2400" dirty="0">
                <a:solidFill>
                  <a:schemeClr val="bg2">
                    <a:lumMod val="25000"/>
                  </a:schemeClr>
                </a:solidFill>
              </a:rPr>
              <a:t>)</a:t>
            </a:r>
          </a:p>
        </p:txBody>
      </p:sp>
    </p:spTree>
    <p:extLst>
      <p:ext uri="{BB962C8B-B14F-4D97-AF65-F5344CB8AC3E}">
        <p14:creationId xmlns:p14="http://schemas.microsoft.com/office/powerpoint/2010/main" val="30890294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E:\Anu\Projects 2016\Jen Leland\Source\T2_logo_final_color.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63523" y="454083"/>
            <a:ext cx="1387477" cy="871096"/>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0" y="6530217"/>
            <a:ext cx="9144000" cy="71383"/>
            <a:chOff x="0" y="3588544"/>
            <a:chExt cx="6743700" cy="71258"/>
          </a:xfrm>
        </p:grpSpPr>
        <p:sp>
          <p:nvSpPr>
            <p:cNvPr id="9" name="Rectangle 8"/>
            <p:cNvSpPr/>
            <p:nvPr/>
          </p:nvSpPr>
          <p:spPr>
            <a:xfrm>
              <a:off x="0" y="3588544"/>
              <a:ext cx="1395769" cy="71258"/>
            </a:xfrm>
            <a:prstGeom prst="rect">
              <a:avLst/>
            </a:prstGeom>
            <a:solidFill>
              <a:srgbClr val="0B47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ectangle 10"/>
            <p:cNvSpPr/>
            <p:nvPr/>
          </p:nvSpPr>
          <p:spPr>
            <a:xfrm>
              <a:off x="5208354" y="3588544"/>
              <a:ext cx="1535346" cy="71258"/>
            </a:xfrm>
            <a:prstGeom prst="rect">
              <a:avLst/>
            </a:prstGeom>
            <a:solidFill>
              <a:srgbClr val="5CC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sp>
        <p:nvSpPr>
          <p:cNvPr id="6" name="TextBox 5"/>
          <p:cNvSpPr txBox="1"/>
          <p:nvPr/>
        </p:nvSpPr>
        <p:spPr>
          <a:xfrm>
            <a:off x="2045144" y="454083"/>
            <a:ext cx="6463130" cy="1323439"/>
          </a:xfrm>
          <a:prstGeom prst="rect">
            <a:avLst/>
          </a:prstGeom>
          <a:noFill/>
        </p:spPr>
        <p:txBody>
          <a:bodyPr wrap="square" rtlCol="0">
            <a:spAutoFit/>
          </a:bodyPr>
          <a:lstStyle/>
          <a:p>
            <a:endParaRPr lang="en-US" sz="2000" dirty="0">
              <a:solidFill>
                <a:srgbClr val="042906"/>
              </a:solidFill>
              <a:latin typeface="Cambria"/>
              <a:cs typeface="Cambria"/>
            </a:endParaRPr>
          </a:p>
          <a:p>
            <a:pPr algn="ctr"/>
            <a:r>
              <a:rPr lang="en-US" sz="2000" b="1" dirty="0">
                <a:solidFill>
                  <a:srgbClr val="042906"/>
                </a:solidFill>
                <a:latin typeface="Garamond" charset="0"/>
                <a:ea typeface="Garamond" charset="0"/>
                <a:cs typeface="Garamond" charset="0"/>
              </a:rPr>
              <a:t>Innovations do not benefit those who never experience them. </a:t>
            </a:r>
          </a:p>
          <a:p>
            <a:pPr algn="ctr"/>
            <a:r>
              <a:rPr lang="en-US" sz="2000" b="1" dirty="0">
                <a:solidFill>
                  <a:srgbClr val="042906"/>
                </a:solidFill>
                <a:latin typeface="Garamond" charset="0"/>
                <a:ea typeface="Garamond" charset="0"/>
                <a:cs typeface="Garamond" charset="0"/>
              </a:rPr>
              <a:t>–</a:t>
            </a:r>
            <a:r>
              <a:rPr lang="en-US" sz="2000" b="1" dirty="0" err="1">
                <a:solidFill>
                  <a:srgbClr val="042906"/>
                </a:solidFill>
                <a:latin typeface="Garamond" charset="0"/>
                <a:ea typeface="Garamond" charset="0"/>
                <a:cs typeface="Garamond" charset="0"/>
              </a:rPr>
              <a:t>Fixsen</a:t>
            </a:r>
            <a:r>
              <a:rPr lang="en-US" sz="2000" b="1" dirty="0">
                <a:solidFill>
                  <a:srgbClr val="042906"/>
                </a:solidFill>
                <a:latin typeface="Garamond" charset="0"/>
                <a:ea typeface="Garamond" charset="0"/>
                <a:cs typeface="Garamond" charset="0"/>
              </a:rPr>
              <a:t>, D</a:t>
            </a:r>
            <a:r>
              <a:rPr lang="en-US" sz="2000" dirty="0">
                <a:latin typeface="Avenir Heavy"/>
                <a:cs typeface="Avenir Heavy"/>
              </a:rPr>
              <a:t>								   </a:t>
            </a:r>
          </a:p>
        </p:txBody>
      </p:sp>
      <p:pic>
        <p:nvPicPr>
          <p:cNvPr id="2" name="Picture 1"/>
          <p:cNvPicPr>
            <a:picLocks noChangeAspect="1"/>
          </p:cNvPicPr>
          <p:nvPr/>
        </p:nvPicPr>
        <p:blipFill rotWithShape="1">
          <a:blip r:embed="rId4"/>
          <a:srcRect l="4139" t="16778" r="4229" b="23385"/>
          <a:stretch/>
        </p:blipFill>
        <p:spPr>
          <a:xfrm>
            <a:off x="592525" y="2452020"/>
            <a:ext cx="3555285" cy="3678824"/>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0333" y="2452020"/>
            <a:ext cx="3041468" cy="3678824"/>
          </a:xfrm>
          <a:prstGeom prst="rect">
            <a:avLst/>
          </a:prstGeom>
        </p:spPr>
      </p:pic>
      <p:sp>
        <p:nvSpPr>
          <p:cNvPr id="5" name="TextBox 4"/>
          <p:cNvSpPr txBox="1"/>
          <p:nvPr/>
        </p:nvSpPr>
        <p:spPr>
          <a:xfrm>
            <a:off x="135466" y="1777522"/>
            <a:ext cx="5129061" cy="1754327"/>
          </a:xfrm>
          <a:prstGeom prst="rect">
            <a:avLst/>
          </a:prstGeom>
          <a:noFill/>
        </p:spPr>
        <p:txBody>
          <a:bodyPr wrap="square" rtlCol="0">
            <a:spAutoFit/>
          </a:bodyPr>
          <a:lstStyle/>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7463195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658" y="218502"/>
            <a:ext cx="8904684" cy="892175"/>
          </a:xfrm>
        </p:spPr>
        <p:txBody>
          <a:bodyPr>
            <a:normAutofit fontScale="90000"/>
          </a:bodyPr>
          <a:lstStyle/>
          <a:p>
            <a:pPr algn="ctr"/>
            <a:r>
              <a:rPr lang="en-US" b="1" dirty="0">
                <a:ln w="0"/>
                <a:solidFill>
                  <a:schemeClr val="accent1">
                    <a:lumMod val="75000"/>
                  </a:schemeClr>
                </a:solidFill>
              </a:rPr>
              <a:t>Trauma Informed System: </a:t>
            </a:r>
            <a:br>
              <a:rPr lang="en-US" b="1" dirty="0">
                <a:ln w="0"/>
                <a:solidFill>
                  <a:schemeClr val="accent1">
                    <a:lumMod val="75000"/>
                  </a:schemeClr>
                </a:solidFill>
              </a:rPr>
            </a:br>
            <a:r>
              <a:rPr lang="en-US" b="1" dirty="0">
                <a:ln w="0"/>
                <a:solidFill>
                  <a:schemeClr val="accent1">
                    <a:lumMod val="75000"/>
                  </a:schemeClr>
                </a:solidFill>
              </a:rPr>
              <a:t>Conceptual Framework</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81975459"/>
              </p:ext>
            </p:extLst>
          </p:nvPr>
        </p:nvGraphicFramePr>
        <p:xfrm>
          <a:off x="628650" y="1357313"/>
          <a:ext cx="8254093" cy="5643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Donut 2"/>
          <p:cNvSpPr/>
          <p:nvPr/>
        </p:nvSpPr>
        <p:spPr>
          <a:xfrm>
            <a:off x="3361906" y="2423625"/>
            <a:ext cx="2787577" cy="3642168"/>
          </a:xfrm>
          <a:prstGeom prst="donut">
            <a:avLst>
              <a:gd name="adj" fmla="val 4950"/>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350" dirty="0">
              <a:solidFill>
                <a:schemeClr val="tx1"/>
              </a:solidFill>
            </a:endParaRPr>
          </a:p>
        </p:txBody>
      </p:sp>
      <p:cxnSp>
        <p:nvCxnSpPr>
          <p:cNvPr id="11" name="Straight Arrow Connector 10"/>
          <p:cNvCxnSpPr/>
          <p:nvPr/>
        </p:nvCxnSpPr>
        <p:spPr>
          <a:xfrm flipV="1">
            <a:off x="5380265" y="1742350"/>
            <a:ext cx="888274" cy="2148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347732" y="1139010"/>
            <a:ext cx="2011680" cy="1107996"/>
          </a:xfrm>
          <a:prstGeom prst="rect">
            <a:avLst/>
          </a:prstGeom>
          <a:noFill/>
        </p:spPr>
        <p:txBody>
          <a:bodyPr wrap="square" rtlCol="0">
            <a:spAutoFit/>
          </a:bodyPr>
          <a:lstStyle/>
          <a:p>
            <a:endParaRPr lang="en-US" dirty="0"/>
          </a:p>
          <a:p>
            <a:r>
              <a:rPr lang="en-US" sz="1600" dirty="0"/>
              <a:t>ORG Leaders</a:t>
            </a:r>
          </a:p>
          <a:p>
            <a:endParaRPr lang="en-US" sz="1600" dirty="0"/>
          </a:p>
          <a:p>
            <a:r>
              <a:rPr lang="en-US" sz="1600" dirty="0"/>
              <a:t>Middle Management</a:t>
            </a:r>
          </a:p>
        </p:txBody>
      </p:sp>
      <p:cxnSp>
        <p:nvCxnSpPr>
          <p:cNvPr id="14" name="Straight Arrow Connector 13"/>
          <p:cNvCxnSpPr/>
          <p:nvPr/>
        </p:nvCxnSpPr>
        <p:spPr>
          <a:xfrm flipV="1">
            <a:off x="6909435" y="4886092"/>
            <a:ext cx="888274" cy="2148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868194" y="4542094"/>
            <a:ext cx="1156148" cy="338554"/>
          </a:xfrm>
          <a:prstGeom prst="rect">
            <a:avLst/>
          </a:prstGeom>
          <a:noFill/>
        </p:spPr>
        <p:txBody>
          <a:bodyPr wrap="square" rtlCol="0">
            <a:spAutoFit/>
          </a:bodyPr>
          <a:lstStyle/>
          <a:p>
            <a:r>
              <a:rPr lang="en-US" sz="1600" dirty="0"/>
              <a:t>Jim</a:t>
            </a:r>
          </a:p>
        </p:txBody>
      </p:sp>
      <p:cxnSp>
        <p:nvCxnSpPr>
          <p:cNvPr id="17" name="Straight Arrow Connector 16"/>
          <p:cNvCxnSpPr/>
          <p:nvPr/>
        </p:nvCxnSpPr>
        <p:spPr>
          <a:xfrm>
            <a:off x="5451566" y="1962332"/>
            <a:ext cx="896166" cy="2534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9934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Influencers  </a:t>
            </a:r>
          </a:p>
        </p:txBody>
      </p:sp>
      <p:sp>
        <p:nvSpPr>
          <p:cNvPr id="3" name="Content Placeholder 2"/>
          <p:cNvSpPr>
            <a:spLocks noGrp="1"/>
          </p:cNvSpPr>
          <p:nvPr>
            <p:ph idx="1"/>
          </p:nvPr>
        </p:nvSpPr>
        <p:spPr>
          <a:xfrm>
            <a:off x="628650" y="1276350"/>
            <a:ext cx="7950994" cy="4900613"/>
          </a:xfrm>
        </p:spPr>
        <p:txBody>
          <a:bodyPr>
            <a:normAutofit/>
          </a:bodyPr>
          <a:lstStyle/>
          <a:p>
            <a:pPr marL="0" indent="0">
              <a:buNone/>
            </a:pPr>
            <a:r>
              <a:rPr lang="en-US" sz="2000" dirty="0"/>
              <a:t>National</a:t>
            </a:r>
          </a:p>
          <a:p>
            <a:r>
              <a:rPr lang="en-US" sz="2000" dirty="0"/>
              <a:t>Ken Hardy, </a:t>
            </a:r>
            <a:r>
              <a:rPr lang="en-US" sz="2000" i="1" dirty="0"/>
              <a:t>Healing the Wounds of Racial Trauma</a:t>
            </a:r>
          </a:p>
          <a:p>
            <a:r>
              <a:rPr lang="en-US" sz="2000" dirty="0"/>
              <a:t>Alicia Lieberman, Patricia Van Horn, Chandra Gosh </a:t>
            </a:r>
            <a:r>
              <a:rPr lang="en-US" sz="2000" dirty="0" err="1"/>
              <a:t>Ippen</a:t>
            </a:r>
            <a:r>
              <a:rPr lang="en-US" sz="2000" dirty="0"/>
              <a:t>, </a:t>
            </a:r>
            <a:r>
              <a:rPr lang="en-US" sz="2000" i="1" dirty="0"/>
              <a:t>Child Parent Psychotherapy</a:t>
            </a:r>
          </a:p>
          <a:p>
            <a:r>
              <a:rPr lang="en-US" sz="2000" dirty="0" err="1"/>
              <a:t>Anda</a:t>
            </a:r>
            <a:r>
              <a:rPr lang="en-US" sz="2000" dirty="0"/>
              <a:t> &amp; </a:t>
            </a:r>
            <a:r>
              <a:rPr lang="en-US" sz="2000" dirty="0" err="1"/>
              <a:t>Fellitti</a:t>
            </a:r>
            <a:r>
              <a:rPr lang="en-US" sz="2000" dirty="0"/>
              <a:t>, ACEs Study</a:t>
            </a:r>
          </a:p>
          <a:p>
            <a:r>
              <a:rPr lang="en-US" sz="2000" dirty="0"/>
              <a:t>Sandra Bloom, The Sanctuary Model</a:t>
            </a:r>
          </a:p>
          <a:p>
            <a:r>
              <a:rPr lang="en-US" sz="2000" dirty="0"/>
              <a:t>Maine, THRIVE Initiative</a:t>
            </a:r>
          </a:p>
          <a:p>
            <a:pPr marL="0" indent="0">
              <a:buNone/>
            </a:pPr>
            <a:r>
              <a:rPr lang="en-US" sz="2000" dirty="0"/>
              <a:t>Local</a:t>
            </a:r>
          </a:p>
          <a:p>
            <a:r>
              <a:rPr lang="en-US" sz="2000" dirty="0"/>
              <a:t>Joyce Dorado &amp; Lynn Dolce, </a:t>
            </a:r>
            <a:r>
              <a:rPr lang="en-US" sz="2000" i="1" dirty="0"/>
              <a:t>HEARTS Program</a:t>
            </a:r>
          </a:p>
          <a:p>
            <a:r>
              <a:rPr lang="en-US" sz="2000" dirty="0"/>
              <a:t>Lena Miller, </a:t>
            </a:r>
            <a:r>
              <a:rPr lang="en-US" sz="2000" i="1" dirty="0"/>
              <a:t>D10 Trauma Summit Report</a:t>
            </a:r>
          </a:p>
          <a:p>
            <a:r>
              <a:rPr lang="en-US" sz="2000" dirty="0"/>
              <a:t>Tomas Aragon, </a:t>
            </a:r>
            <a:r>
              <a:rPr lang="en-US" sz="2000" i="1" dirty="0"/>
              <a:t>Calculating Expected Years of Life Lost to Rank the Leading Causes of Premature Death in San Francisco</a:t>
            </a:r>
          </a:p>
          <a:p>
            <a:r>
              <a:rPr lang="en-US" sz="2000" dirty="0"/>
              <a:t>Melanie </a:t>
            </a:r>
            <a:r>
              <a:rPr lang="en-US" sz="2000" dirty="0" err="1"/>
              <a:t>Tervalon</a:t>
            </a:r>
            <a:r>
              <a:rPr lang="en-US" sz="2000" dirty="0"/>
              <a:t>, </a:t>
            </a:r>
            <a:r>
              <a:rPr lang="en-US" sz="2000" i="1" dirty="0"/>
              <a:t>Cultural Humility vs. Cultural Competency</a:t>
            </a:r>
          </a:p>
          <a:p>
            <a:endParaRPr lang="en-US" i="1" dirty="0"/>
          </a:p>
          <a:p>
            <a:endParaRPr lang="en-US" dirty="0"/>
          </a:p>
        </p:txBody>
      </p:sp>
    </p:spTree>
    <p:extLst>
      <p:ext uri="{BB962C8B-B14F-4D97-AF65-F5344CB8AC3E}">
        <p14:creationId xmlns:p14="http://schemas.microsoft.com/office/powerpoint/2010/main" val="22262195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1554773"/>
            <a:ext cx="8353371" cy="5074627"/>
          </a:xfrm>
          <a:prstGeom prst="rect">
            <a:avLst/>
          </a:prstGeom>
        </p:spPr>
      </p:pic>
      <p:sp>
        <p:nvSpPr>
          <p:cNvPr id="7" name="TextBox 6"/>
          <p:cNvSpPr txBox="1"/>
          <p:nvPr/>
        </p:nvSpPr>
        <p:spPr>
          <a:xfrm>
            <a:off x="3098800" y="762000"/>
            <a:ext cx="3917058" cy="584776"/>
          </a:xfrm>
          <a:prstGeom prst="rect">
            <a:avLst/>
          </a:prstGeom>
          <a:noFill/>
        </p:spPr>
        <p:txBody>
          <a:bodyPr wrap="none" rtlCol="0">
            <a:spAutoFit/>
          </a:bodyPr>
          <a:lstStyle/>
          <a:p>
            <a:r>
              <a:rPr lang="en-US" sz="3200" dirty="0"/>
              <a:t>POLICY AND PRACTICE</a:t>
            </a:r>
          </a:p>
        </p:txBody>
      </p:sp>
    </p:spTree>
    <p:extLst>
      <p:ext uri="{BB962C8B-B14F-4D97-AF65-F5344CB8AC3E}">
        <p14:creationId xmlns:p14="http://schemas.microsoft.com/office/powerpoint/2010/main" val="20315992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SF Trauma Informed System Evaluation Plan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34982115"/>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647517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044575"/>
          </a:xfrm>
        </p:spPr>
        <p:txBody>
          <a:bodyPr>
            <a:normAutofit fontScale="90000"/>
          </a:bodyPr>
          <a:lstStyle/>
          <a:p>
            <a:r>
              <a:rPr lang="en-US" sz="4000" b="1" i="1" dirty="0"/>
              <a:t>Practice:</a:t>
            </a:r>
            <a:r>
              <a:rPr lang="en-US" sz="4000" i="1" dirty="0"/>
              <a:t> </a:t>
            </a:r>
            <a:r>
              <a:rPr lang="en-US" sz="4000" dirty="0"/>
              <a:t>Commitment to Change Project </a:t>
            </a:r>
          </a:p>
        </p:txBody>
      </p:sp>
      <p:sp>
        <p:nvSpPr>
          <p:cNvPr id="5" name="Content Placeholder 4"/>
          <p:cNvSpPr>
            <a:spLocks noGrp="1"/>
          </p:cNvSpPr>
          <p:nvPr>
            <p:ph idx="1"/>
          </p:nvPr>
        </p:nvSpPr>
        <p:spPr>
          <a:xfrm>
            <a:off x="628650" y="1295401"/>
            <a:ext cx="7886700" cy="4881563"/>
          </a:xfrm>
        </p:spPr>
        <p:txBody>
          <a:bodyPr>
            <a:normAutofit/>
          </a:bodyPr>
          <a:lstStyle/>
          <a:p>
            <a:pPr marL="0" indent="0">
              <a:buNone/>
            </a:pPr>
            <a:r>
              <a:rPr lang="en-US" sz="2400" i="1" dirty="0"/>
              <a:t>Commitment to Change tools help shift knowledge into practice.</a:t>
            </a:r>
          </a:p>
        </p:txBody>
      </p:sp>
      <p:graphicFrame>
        <p:nvGraphicFramePr>
          <p:cNvPr id="6" name="Diagram 5"/>
          <p:cNvGraphicFramePr/>
          <p:nvPr>
            <p:extLst>
              <p:ext uri="{D42A27DB-BD31-4B8C-83A1-F6EECF244321}">
                <p14:modId xmlns:p14="http://schemas.microsoft.com/office/powerpoint/2010/main" val="2697197771"/>
              </p:ext>
            </p:extLst>
          </p:nvPr>
        </p:nvGraphicFramePr>
        <p:xfrm>
          <a:off x="714375" y="1854200"/>
          <a:ext cx="7496175" cy="4483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oter Placeholder 2"/>
          <p:cNvSpPr>
            <a:spLocks noGrp="1"/>
          </p:cNvSpPr>
          <p:nvPr>
            <p:ph type="ftr" sz="quarter" idx="11"/>
          </p:nvPr>
        </p:nvSpPr>
        <p:spPr/>
        <p:txBody>
          <a:bodyPr/>
          <a:lstStyle/>
          <a:p>
            <a:r>
              <a:rPr lang="en-US"/>
              <a:t>2016 C2C Follow-up Survey Data</a:t>
            </a:r>
          </a:p>
        </p:txBody>
      </p:sp>
    </p:spTree>
    <p:extLst>
      <p:ext uri="{BB962C8B-B14F-4D97-AF65-F5344CB8AC3E}">
        <p14:creationId xmlns:p14="http://schemas.microsoft.com/office/powerpoint/2010/main" val="42571042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2476500" cy="5991225"/>
          </a:xfrm>
        </p:spPr>
        <p:txBody>
          <a:bodyPr>
            <a:noAutofit/>
          </a:bodyPr>
          <a:lstStyle/>
          <a:p>
            <a:r>
              <a:rPr lang="en-US" sz="3200" b="1" i="1" dirty="0"/>
              <a:t>Knowledge:</a:t>
            </a:r>
            <a:r>
              <a:rPr lang="en-US" sz="3200" i="1" dirty="0"/>
              <a:t> </a:t>
            </a:r>
            <a:br>
              <a:rPr lang="en-US" sz="3200" i="1" dirty="0"/>
            </a:br>
            <a:r>
              <a:rPr lang="en-US" sz="3200" dirty="0"/>
              <a:t>Support for becoming a Trauma Informed </a:t>
            </a:r>
            <a:br>
              <a:rPr lang="en-US" sz="3200" dirty="0"/>
            </a:br>
            <a:r>
              <a:rPr lang="en-US" sz="3200" dirty="0"/>
              <a:t>System</a:t>
            </a:r>
          </a:p>
        </p:txBody>
      </p:sp>
      <p:sp>
        <p:nvSpPr>
          <p:cNvPr id="12" name="Footer Placeholder 11"/>
          <p:cNvSpPr>
            <a:spLocks noGrp="1"/>
          </p:cNvSpPr>
          <p:nvPr>
            <p:ph type="ftr" sz="quarter" idx="11"/>
          </p:nvPr>
        </p:nvSpPr>
        <p:spPr/>
        <p:txBody>
          <a:bodyPr/>
          <a:lstStyle/>
          <a:p>
            <a:r>
              <a:rPr lang="en-US"/>
              <a:t>2016 C2C Follow-up Survey Data</a:t>
            </a:r>
          </a:p>
        </p:txBody>
      </p:sp>
      <p:graphicFrame>
        <p:nvGraphicFramePr>
          <p:cNvPr id="13" name="Diagram 12"/>
          <p:cNvGraphicFramePr/>
          <p:nvPr>
            <p:extLst>
              <p:ext uri="{D42A27DB-BD31-4B8C-83A1-F6EECF244321}">
                <p14:modId xmlns:p14="http://schemas.microsoft.com/office/powerpoint/2010/main" val="700985716"/>
              </p:ext>
            </p:extLst>
          </p:nvPr>
        </p:nvGraphicFramePr>
        <p:xfrm>
          <a:off x="1266825" y="365126"/>
          <a:ext cx="7272338" cy="59912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TextBox 13"/>
          <p:cNvSpPr txBox="1"/>
          <p:nvPr/>
        </p:nvSpPr>
        <p:spPr>
          <a:xfrm>
            <a:off x="723900" y="5833130"/>
            <a:ext cx="1647825" cy="523220"/>
          </a:xfrm>
          <a:prstGeom prst="rect">
            <a:avLst/>
          </a:prstGeom>
          <a:noFill/>
        </p:spPr>
        <p:txBody>
          <a:bodyPr wrap="square" rtlCol="0">
            <a:spAutoFit/>
          </a:bodyPr>
          <a:lstStyle/>
          <a:p>
            <a:r>
              <a:rPr lang="en-US" sz="1400" i="1" dirty="0"/>
              <a:t>Mean on a 5pt scale of agreement.</a:t>
            </a:r>
          </a:p>
        </p:txBody>
      </p:sp>
    </p:spTree>
    <p:extLst>
      <p:ext uri="{BB962C8B-B14F-4D97-AF65-F5344CB8AC3E}">
        <p14:creationId xmlns:p14="http://schemas.microsoft.com/office/powerpoint/2010/main" val="41387943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993775"/>
          </a:xfrm>
        </p:spPr>
        <p:txBody>
          <a:bodyPr>
            <a:normAutofit/>
          </a:bodyPr>
          <a:lstStyle/>
          <a:p>
            <a:r>
              <a:rPr lang="en-US" sz="4000" b="1" i="1" dirty="0"/>
              <a:t>Impact:</a:t>
            </a:r>
            <a:r>
              <a:rPr lang="en-US" sz="4000" dirty="0"/>
              <a:t> All staff engagement survey</a:t>
            </a:r>
          </a:p>
        </p:txBody>
      </p:sp>
      <p:sp>
        <p:nvSpPr>
          <p:cNvPr id="3" name="Content Placeholder 2"/>
          <p:cNvSpPr>
            <a:spLocks noGrp="1"/>
          </p:cNvSpPr>
          <p:nvPr>
            <p:ph idx="1"/>
          </p:nvPr>
        </p:nvSpPr>
        <p:spPr>
          <a:xfrm>
            <a:off x="628650" y="1257300"/>
            <a:ext cx="7886700" cy="4919663"/>
          </a:xfrm>
        </p:spPr>
        <p:txBody>
          <a:bodyPr>
            <a:normAutofit/>
          </a:bodyPr>
          <a:lstStyle/>
          <a:p>
            <a:pPr marL="0" indent="0">
              <a:buNone/>
            </a:pPr>
            <a:r>
              <a:rPr lang="en-US" sz="2400" i="1" dirty="0"/>
              <a:t>The all staff engagement survey allows us to track how key features of a trauma informed system may evolve over time.</a:t>
            </a:r>
          </a:p>
        </p:txBody>
      </p:sp>
      <p:graphicFrame>
        <p:nvGraphicFramePr>
          <p:cNvPr id="5" name="Diagram 4"/>
          <p:cNvGraphicFramePr/>
          <p:nvPr>
            <p:extLst>
              <p:ext uri="{D42A27DB-BD31-4B8C-83A1-F6EECF244321}">
                <p14:modId xmlns:p14="http://schemas.microsoft.com/office/powerpoint/2010/main" val="357294993"/>
              </p:ext>
            </p:extLst>
          </p:nvPr>
        </p:nvGraphicFramePr>
        <p:xfrm>
          <a:off x="704850" y="2006601"/>
          <a:ext cx="7419975" cy="44788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803754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1468317" y="211015"/>
            <a:ext cx="6670898" cy="6454986"/>
            <a:chOff x="1836258" y="455744"/>
            <a:chExt cx="9121535" cy="6221980"/>
          </a:xfrm>
        </p:grpSpPr>
        <p:sp>
          <p:nvSpPr>
            <p:cNvPr id="38" name="Oval 37"/>
            <p:cNvSpPr/>
            <p:nvPr/>
          </p:nvSpPr>
          <p:spPr>
            <a:xfrm>
              <a:off x="3092790" y="581724"/>
              <a:ext cx="6796545" cy="6096000"/>
            </a:xfrm>
            <a:prstGeom prst="ellipse">
              <a:avLst/>
            </a:prstGeom>
            <a:no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p:cNvGrpSpPr/>
            <p:nvPr/>
          </p:nvGrpSpPr>
          <p:grpSpPr>
            <a:xfrm>
              <a:off x="1836258" y="455744"/>
              <a:ext cx="9121535" cy="5558056"/>
              <a:chOff x="1918319" y="344351"/>
              <a:chExt cx="9121535" cy="5558056"/>
            </a:xfrm>
          </p:grpSpPr>
          <p:grpSp>
            <p:nvGrpSpPr>
              <p:cNvPr id="27" name="Group 26"/>
              <p:cNvGrpSpPr/>
              <p:nvPr/>
            </p:nvGrpSpPr>
            <p:grpSpPr>
              <a:xfrm>
                <a:off x="3545865" y="1494039"/>
                <a:ext cx="5582837" cy="3411616"/>
                <a:chOff x="2152513" y="752860"/>
                <a:chExt cx="7235665" cy="4118084"/>
              </a:xfrm>
            </p:grpSpPr>
            <p:pic>
              <p:nvPicPr>
                <p:cNvPr id="6" name="Picture 5"/>
                <p:cNvPicPr>
                  <a:picLocks noChangeAspect="1"/>
                </p:cNvPicPr>
                <p:nvPr/>
              </p:nvPicPr>
              <p:blipFill>
                <a:blip r:embed="rId3"/>
                <a:stretch>
                  <a:fillRect/>
                </a:stretch>
              </p:blipFill>
              <p:spPr>
                <a:xfrm>
                  <a:off x="4421989" y="1313214"/>
                  <a:ext cx="3348830" cy="3149889"/>
                </a:xfrm>
                <a:prstGeom prst="rect">
                  <a:avLst/>
                </a:prstGeom>
              </p:spPr>
            </p:pic>
            <p:sp>
              <p:nvSpPr>
                <p:cNvPr id="5" name="TextBox 4"/>
                <p:cNvSpPr txBox="1"/>
                <p:nvPr/>
              </p:nvSpPr>
              <p:spPr>
                <a:xfrm>
                  <a:off x="4952071" y="2148688"/>
                  <a:ext cx="2472469" cy="1181729"/>
                </a:xfrm>
                <a:prstGeom prst="rect">
                  <a:avLst/>
                </a:prstGeom>
                <a:solidFill>
                  <a:schemeClr val="bg1"/>
                </a:solidFill>
                <a:effectLst>
                  <a:softEdge rad="63500"/>
                </a:effectLst>
              </p:spPr>
              <p:txBody>
                <a:bodyPr wrap="square" rtlCol="0">
                  <a:spAutoFit/>
                </a:bodyPr>
                <a:lstStyle/>
                <a:p>
                  <a:pPr algn="ctr"/>
                  <a:r>
                    <a:rPr lang="en-US" sz="2000" b="1" dirty="0">
                      <a:solidFill>
                        <a:schemeClr val="accent5">
                          <a:lumMod val="50000"/>
                        </a:schemeClr>
                      </a:solidFill>
                    </a:rPr>
                    <a:t>Organizational Healing </a:t>
                  </a:r>
                </a:p>
              </p:txBody>
            </p:sp>
            <p:sp>
              <p:nvSpPr>
                <p:cNvPr id="9" name="Rectangle 8"/>
                <p:cNvSpPr/>
                <p:nvPr/>
              </p:nvSpPr>
              <p:spPr>
                <a:xfrm>
                  <a:off x="7538245" y="2203969"/>
                  <a:ext cx="1849933" cy="1074299"/>
                </a:xfrm>
                <a:prstGeom prst="rect">
                  <a:avLst/>
                </a:prstGeom>
                <a:solidFill>
                  <a:schemeClr val="bg1"/>
                </a:solidFill>
                <a:effectLst>
                  <a:softEdge rad="317500"/>
                </a:effectLst>
              </p:spPr>
              <p:txBody>
                <a:bodyPr wrap="none" lIns="91440" tIns="45720" rIns="91440" bIns="45720">
                  <a:spAutoFit/>
                </a:bodyPr>
                <a:lstStyle/>
                <a:p>
                  <a:pPr algn="ctr"/>
                  <a:r>
                    <a:rPr lang="en-US" sz="2800" dirty="0">
                      <a:ln w="0"/>
                      <a:solidFill>
                        <a:schemeClr val="accent1"/>
                      </a:solidFill>
                      <a:effectLst>
                        <a:outerShdw blurRad="38100" dist="25400" dir="5400000" algn="ctr" rotWithShape="0">
                          <a:srgbClr val="6E747A">
                            <a:alpha val="43000"/>
                          </a:srgbClr>
                        </a:outerShdw>
                      </a:effectLst>
                    </a:rPr>
                    <a:t>Policy</a:t>
                  </a:r>
                  <a:r>
                    <a:rPr lang="en-US" sz="5400" dirty="0">
                      <a:ln w="0"/>
                      <a:solidFill>
                        <a:schemeClr val="accent1"/>
                      </a:solidFill>
                      <a:effectLst>
                        <a:outerShdw blurRad="38100" dist="25400" dir="5400000" algn="ctr" rotWithShape="0">
                          <a:srgbClr val="6E747A">
                            <a:alpha val="43000"/>
                          </a:srgbClr>
                        </a:outerShdw>
                        <a:reflection blurRad="6350" stA="60000" endA="900" endPos="58000" dir="5400000" sy="-100000" algn="bl" rotWithShape="0"/>
                      </a:effectLst>
                    </a:rPr>
                    <a:t> </a:t>
                  </a:r>
                </a:p>
              </p:txBody>
            </p:sp>
            <p:sp>
              <p:nvSpPr>
                <p:cNvPr id="11" name="Rectangle 10"/>
                <p:cNvSpPr/>
                <p:nvPr/>
              </p:nvSpPr>
              <p:spPr>
                <a:xfrm>
                  <a:off x="2152513" y="2417266"/>
                  <a:ext cx="3039785" cy="895249"/>
                </a:xfrm>
                <a:prstGeom prst="rect">
                  <a:avLst/>
                </a:prstGeom>
                <a:solidFill>
                  <a:schemeClr val="bg1"/>
                </a:solidFill>
                <a:effectLst>
                  <a:softEdge rad="63500"/>
                </a:effectLst>
              </p:spPr>
              <p:txBody>
                <a:bodyPr wrap="none" lIns="91440" tIns="45720" rIns="91440" bIns="45720">
                  <a:spAutoFit/>
                </a:bodyPr>
                <a:lstStyle/>
                <a:p>
                  <a:pPr algn="ctr"/>
                  <a:r>
                    <a:rPr lang="en-US" sz="2800" dirty="0">
                      <a:ln w="0"/>
                      <a:solidFill>
                        <a:schemeClr val="accent1"/>
                      </a:solidFill>
                      <a:effectLst>
                        <a:outerShdw blurRad="38100" dist="25400" dir="5400000" algn="ctr" rotWithShape="0">
                          <a:srgbClr val="6E747A">
                            <a:alpha val="43000"/>
                          </a:srgbClr>
                        </a:outerShdw>
                      </a:effectLst>
                    </a:rPr>
                    <a:t>Evaluation</a:t>
                  </a:r>
                  <a:r>
                    <a:rPr lang="en-US" sz="4400" b="0" cap="none" spc="0" dirty="0">
                      <a:ln w="0"/>
                      <a:solidFill>
                        <a:schemeClr val="accent1"/>
                      </a:solidFill>
                      <a:effectLst>
                        <a:outerShdw blurRad="38100" dist="25400" dir="5400000" algn="ctr" rotWithShape="0">
                          <a:srgbClr val="6E747A">
                            <a:alpha val="43000"/>
                          </a:srgbClr>
                        </a:outerShdw>
                      </a:effectLst>
                    </a:rPr>
                    <a:t> </a:t>
                  </a:r>
                </a:p>
              </p:txBody>
            </p:sp>
            <p:sp>
              <p:nvSpPr>
                <p:cNvPr id="22" name="Curved Left Arrow 21"/>
                <p:cNvSpPr/>
                <p:nvPr/>
              </p:nvSpPr>
              <p:spPr>
                <a:xfrm rot="5400000">
                  <a:off x="5393542" y="1902572"/>
                  <a:ext cx="1318769" cy="4617975"/>
                </a:xfrm>
                <a:prstGeom prst="curvedLef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solidFill>
                      <a:schemeClr val="tx1"/>
                    </a:solidFill>
                  </a:endParaRPr>
                </a:p>
              </p:txBody>
            </p:sp>
            <p:sp>
              <p:nvSpPr>
                <p:cNvPr id="23" name="Curved Left Arrow 22"/>
                <p:cNvSpPr/>
                <p:nvPr/>
              </p:nvSpPr>
              <p:spPr>
                <a:xfrm rot="16200000">
                  <a:off x="5534258" y="-624524"/>
                  <a:ext cx="1259924" cy="4617975"/>
                </a:xfrm>
                <a:prstGeom prst="curvedLef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a:solidFill>
                        <a:schemeClr val="tx1"/>
                      </a:solidFill>
                    </a:rPr>
                    <a:t> </a:t>
                  </a:r>
                </a:p>
              </p:txBody>
            </p:sp>
            <p:sp>
              <p:nvSpPr>
                <p:cNvPr id="10" name="Rectangle 9"/>
                <p:cNvSpPr/>
                <p:nvPr/>
              </p:nvSpPr>
              <p:spPr>
                <a:xfrm>
                  <a:off x="5091525" y="752860"/>
                  <a:ext cx="2640829" cy="608769"/>
                </a:xfrm>
                <a:prstGeom prst="rect">
                  <a:avLst/>
                </a:prstGeom>
                <a:solidFill>
                  <a:schemeClr val="bg1"/>
                </a:solidFill>
                <a:effectLst>
                  <a:softEdge rad="63500"/>
                </a:effectLst>
              </p:spPr>
              <p:txBody>
                <a:bodyPr wrap="none" lIns="91440" tIns="45720" rIns="91440" bIns="45720">
                  <a:spAutoFit/>
                </a:bodyPr>
                <a:lstStyle/>
                <a:p>
                  <a:r>
                    <a:rPr lang="en-US" sz="2800" dirty="0">
                      <a:ln w="0"/>
                      <a:solidFill>
                        <a:schemeClr val="accent1"/>
                      </a:solidFill>
                      <a:effectLst>
                        <a:outerShdw blurRad="38100" dist="25400" dir="5400000" algn="ctr" rotWithShape="0">
                          <a:srgbClr val="6E747A">
                            <a:alpha val="43000"/>
                          </a:srgbClr>
                        </a:outerShdw>
                      </a:effectLst>
                    </a:rPr>
                    <a:t>Practices</a:t>
                  </a:r>
                </a:p>
              </p:txBody>
            </p:sp>
          </p:grpSp>
          <p:sp>
            <p:nvSpPr>
              <p:cNvPr id="33" name="Rounded Rectangle 32"/>
              <p:cNvSpPr/>
              <p:nvPr/>
            </p:nvSpPr>
            <p:spPr>
              <a:xfrm>
                <a:off x="1918319" y="2285216"/>
                <a:ext cx="2086707" cy="782413"/>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400" b="1" dirty="0"/>
                  <a:t>Trauma Understanding </a:t>
                </a:r>
              </a:p>
              <a:p>
                <a:pPr algn="ctr"/>
                <a:r>
                  <a:rPr lang="en-US" sz="1400" i="1" dirty="0"/>
                  <a:t>TIS 101</a:t>
                </a:r>
              </a:p>
            </p:txBody>
          </p:sp>
          <p:sp>
            <p:nvSpPr>
              <p:cNvPr id="34" name="Rounded Rectangle 33"/>
              <p:cNvSpPr/>
              <p:nvPr/>
            </p:nvSpPr>
            <p:spPr>
              <a:xfrm>
                <a:off x="5219669" y="344351"/>
                <a:ext cx="2745851" cy="71562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b="1" dirty="0"/>
                  <a:t>Cultural humility &amp; Responsiveness</a:t>
                </a:r>
              </a:p>
              <a:p>
                <a:pPr algn="ctr"/>
                <a:r>
                  <a:rPr lang="en-US" sz="1400" i="1" dirty="0"/>
                  <a:t>Racial/cultural equity</a:t>
                </a:r>
              </a:p>
            </p:txBody>
          </p:sp>
          <p:sp>
            <p:nvSpPr>
              <p:cNvPr id="35" name="Rounded Rectangle 34"/>
              <p:cNvSpPr/>
              <p:nvPr/>
            </p:nvSpPr>
            <p:spPr>
              <a:xfrm>
                <a:off x="9096984" y="2266948"/>
                <a:ext cx="1942870" cy="800681"/>
              </a:xfrm>
              <a:prstGeom prst="roundRect">
                <a:avLst/>
              </a:prstGeom>
              <a:solidFill>
                <a:srgbClr val="DCC5ED"/>
              </a:solidFill>
              <a:ln>
                <a:solidFill>
                  <a:srgbClr val="DCC5ED"/>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b="1" dirty="0"/>
                  <a:t>Resilience &amp; Recovery</a:t>
                </a:r>
              </a:p>
              <a:p>
                <a:pPr algn="ctr"/>
                <a:r>
                  <a:rPr lang="en-US" sz="1400" i="1" dirty="0"/>
                  <a:t>Mindfulness</a:t>
                </a:r>
              </a:p>
            </p:txBody>
          </p:sp>
          <p:sp>
            <p:nvSpPr>
              <p:cNvPr id="36" name="Rounded Rectangle 35"/>
              <p:cNvSpPr/>
              <p:nvPr/>
            </p:nvSpPr>
            <p:spPr>
              <a:xfrm>
                <a:off x="8081648" y="4905655"/>
                <a:ext cx="2324392" cy="996752"/>
              </a:xfrm>
              <a:prstGeom prst="roundRect">
                <a:avLst/>
              </a:prstGeom>
              <a:solidFill>
                <a:schemeClr val="accent4">
                  <a:lumMod val="60000"/>
                  <a:lumOff val="40000"/>
                </a:schemeClr>
              </a:solidFill>
              <a:ln>
                <a:solidFill>
                  <a:schemeClr val="accent4">
                    <a:lumMod val="60000"/>
                    <a:lumOff val="40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b="1" dirty="0"/>
                  <a:t>Collaboration &amp; Empowerment </a:t>
                </a:r>
              </a:p>
              <a:p>
                <a:pPr algn="ctr"/>
                <a:r>
                  <a:rPr lang="en-US" sz="1400" i="1" dirty="0"/>
                  <a:t>Participatory Decision Making</a:t>
                </a:r>
              </a:p>
            </p:txBody>
          </p:sp>
          <p:sp>
            <p:nvSpPr>
              <p:cNvPr id="37" name="Rounded Rectangle 36"/>
              <p:cNvSpPr/>
              <p:nvPr/>
            </p:nvSpPr>
            <p:spPr>
              <a:xfrm>
                <a:off x="2639655" y="5031635"/>
                <a:ext cx="2360673" cy="870772"/>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400" b="1" dirty="0"/>
                  <a:t>Compassion &amp; Dependability </a:t>
                </a:r>
              </a:p>
              <a:p>
                <a:pPr algn="ctr"/>
                <a:r>
                  <a:rPr lang="en-US" sz="1400" i="1" dirty="0"/>
                  <a:t>Reflective Supervision </a:t>
                </a:r>
              </a:p>
            </p:txBody>
          </p:sp>
        </p:grpSp>
      </p:grpSp>
      <p:graphicFrame>
        <p:nvGraphicFramePr>
          <p:cNvPr id="2" name="Table 1"/>
          <p:cNvGraphicFramePr>
            <a:graphicFrameLocks noGrp="1"/>
          </p:cNvGraphicFramePr>
          <p:nvPr>
            <p:extLst>
              <p:ext uri="{D42A27DB-BD31-4B8C-83A1-F6EECF244321}">
                <p14:modId xmlns:p14="http://schemas.microsoft.com/office/powerpoint/2010/main" val="3817296670"/>
              </p:ext>
            </p:extLst>
          </p:nvPr>
        </p:nvGraphicFramePr>
        <p:xfrm>
          <a:off x="-12475882" y="1663010"/>
          <a:ext cx="9777102" cy="731520"/>
        </p:xfrm>
        <a:graphic>
          <a:graphicData uri="http://schemas.openxmlformats.org/drawingml/2006/table">
            <a:tbl>
              <a:tblPr firstRow="1" bandRow="1">
                <a:tableStyleId>{10A1B5D5-9B99-4C35-A422-299274C87663}</a:tableStyleId>
              </a:tblPr>
              <a:tblGrid>
                <a:gridCol w="4888551">
                  <a:extLst>
                    <a:ext uri="{9D8B030D-6E8A-4147-A177-3AD203B41FA5}">
                      <a16:colId xmlns:a16="http://schemas.microsoft.com/office/drawing/2014/main" val="20000"/>
                    </a:ext>
                  </a:extLst>
                </a:gridCol>
                <a:gridCol w="4888551">
                  <a:extLst>
                    <a:ext uri="{9D8B030D-6E8A-4147-A177-3AD203B41FA5}">
                      <a16:colId xmlns:a16="http://schemas.microsoft.com/office/drawing/2014/main" val="20001"/>
                    </a:ext>
                  </a:extLst>
                </a:gridCol>
              </a:tblGrid>
              <a:tr h="0">
                <a:tc gridSpan="2">
                  <a:txBody>
                    <a:bodyPr/>
                    <a:lstStyle/>
                    <a:p>
                      <a:endParaRPr lang="en-US"/>
                    </a:p>
                  </a:txBody>
                  <a:tcPr marL="68580" marR="68580"/>
                </a:tc>
                <a:tc hMerge="1">
                  <a:txBody>
                    <a:bodyPr/>
                    <a:lstStyle/>
                    <a:p>
                      <a:endParaRPr lang="en-US" dirty="0"/>
                    </a:p>
                  </a:txBody>
                  <a:tcPr/>
                </a:tc>
                <a:extLst>
                  <a:ext uri="{0D108BD9-81ED-4DB2-BD59-A6C34878D82A}">
                    <a16:rowId xmlns:a16="http://schemas.microsoft.com/office/drawing/2014/main" val="10000"/>
                  </a:ext>
                </a:extLst>
              </a:tr>
              <a:tr h="0">
                <a:tc>
                  <a:txBody>
                    <a:bodyPr/>
                    <a:lstStyle/>
                    <a:p>
                      <a:endParaRPr lang="en-US"/>
                    </a:p>
                  </a:txBody>
                  <a:tcPr marL="68580" marR="68580"/>
                </a:tc>
                <a:tc>
                  <a:txBody>
                    <a:bodyPr/>
                    <a:lstStyle/>
                    <a:p>
                      <a:endParaRPr lang="en-US" dirty="0"/>
                    </a:p>
                  </a:txBody>
                  <a:tcPr marL="68580" marR="6858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305009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3D figure with question mar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6476" y="2181592"/>
            <a:ext cx="3086100" cy="4676417"/>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http://images.sodahead.com/polls/000145328/polls_edited_thought_bubble3_2103_379591_answer_2_xlarg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4885" y="196661"/>
            <a:ext cx="1660801" cy="1908639"/>
          </a:xfrm>
          <a:prstGeom prst="rect">
            <a:avLst/>
          </a:prstGeom>
          <a:noFill/>
          <a:extLst>
            <a:ext uri="{909E8E84-426E-40dd-AFC4-6F175D3DCCD1}">
              <a14:hiddenFill xmlns:a14="http://schemas.microsoft.com/office/drawing/2010/main" xmlns="">
                <a:solidFill>
                  <a:srgbClr val="FFFFFF"/>
                </a:solidFill>
              </a14:hiddenFill>
            </a:ext>
          </a:extLst>
        </p:spPr>
      </p:pic>
      <p:pic>
        <p:nvPicPr>
          <p:cNvPr id="1030" name="Picture 6" descr="http://images.sodahead.com/polls/000145328/polls_edited_thought_bubble3_2103_379591_answer_2_xlarg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5514" y="1289"/>
            <a:ext cx="1552267" cy="2092457"/>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http://images.sodahead.com/polls/001367307/thought_bubble1_answer_103_xlarge.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30305" y="-142519"/>
            <a:ext cx="2286398" cy="2324101"/>
          </a:xfrm>
          <a:prstGeom prst="rect">
            <a:avLst/>
          </a:prstGeom>
          <a:noFill/>
          <a:extLst>
            <a:ext uri="{909E8E84-426E-40dd-AFC4-6F175D3DCCD1}">
              <a14:hiddenFill xmlns:a14="http://schemas.microsoft.com/office/drawing/2010/main" xmlns="">
                <a:solidFill>
                  <a:srgbClr val="FFFFFF"/>
                </a:solidFill>
              </a14:hiddenFill>
            </a:ext>
          </a:extLst>
        </p:spPr>
      </p:pic>
      <p:pic>
        <p:nvPicPr>
          <p:cNvPr id="1034" name="Picture 10" descr="http://images.sodahead.com/polls/001367307/thought_bubble1_answer_103_xlarge.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5407" y="1518324"/>
            <a:ext cx="1805807" cy="1755337"/>
          </a:xfrm>
          <a:prstGeom prst="rect">
            <a:avLst/>
          </a:prstGeom>
          <a:noFill/>
          <a:extLst>
            <a:ext uri="{909E8E84-426E-40dd-AFC4-6F175D3DCCD1}">
              <a14:hiddenFill xmlns:a14="http://schemas.microsoft.com/office/drawing/2010/main" xmlns="">
                <a:solidFill>
                  <a:srgbClr val="FFFFFF"/>
                </a:solidFill>
              </a14:hiddenFill>
            </a:ext>
          </a:extLst>
        </p:spPr>
      </p:pic>
      <p:pic>
        <p:nvPicPr>
          <p:cNvPr id="1036" name="Picture 12" descr="http://previews.123rf.com/images/jeremywhat/jeremywhat1106/jeremywhat110600720/9895486-Thought-or-speech-bubble-Could-be-used-as-a-text-space-or-in-a-comic-strip-Stock-Phot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446" y="2181581"/>
            <a:ext cx="2899094" cy="1449723"/>
          </a:xfrm>
          <a:prstGeom prst="rect">
            <a:avLst/>
          </a:prstGeom>
          <a:noFill/>
          <a:extLst>
            <a:ext uri="{909E8E84-426E-40dd-AFC4-6F175D3DCCD1}">
              <a14:hiddenFill xmlns:a14="http://schemas.microsoft.com/office/drawing/2010/main" xmlns="">
                <a:solidFill>
                  <a:srgbClr val="FFFFFF"/>
                </a:solidFill>
              </a14:hiddenFill>
            </a:ext>
          </a:extLst>
        </p:spPr>
      </p:pic>
      <p:pic>
        <p:nvPicPr>
          <p:cNvPr id="13" name="Picture 14" descr="Image result for answer bubble image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00145" y="-142519"/>
            <a:ext cx="1921669" cy="1781176"/>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Picture 14" descr="Image result for answer bubble image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40831" y="3083168"/>
            <a:ext cx="1921669" cy="1781176"/>
          </a:xfrm>
          <a:prstGeom prst="rect">
            <a:avLst/>
          </a:prstGeom>
          <a:noFill/>
          <a:extLst>
            <a:ext uri="{909E8E84-426E-40dd-AFC4-6F175D3DCCD1}">
              <a14:hiddenFill xmlns:a14="http://schemas.microsoft.com/office/drawing/2010/main" xmlns="">
                <a:solidFill>
                  <a:srgbClr val="FFFFFF"/>
                </a:solidFill>
              </a14:hiddenFill>
            </a:ext>
          </a:extLst>
        </p:spPr>
      </p:pic>
      <p:pic>
        <p:nvPicPr>
          <p:cNvPr id="16" name="Picture 4" descr="http://images.sodahead.com/polls/000145328/polls_edited_thought_bubble3_2103_379591_answer_2_xlarge.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9508" y="3780999"/>
            <a:ext cx="1660801" cy="2174407"/>
          </a:xfrm>
          <a:prstGeom prst="rect">
            <a:avLst/>
          </a:prstGeom>
          <a:noFill/>
          <a:extLst>
            <a:ext uri="{909E8E84-426E-40dd-AFC4-6F175D3DCCD1}">
              <a14:hiddenFill xmlns:a14="http://schemas.microsoft.com/office/drawing/2010/main" xmlns="">
                <a:solidFill>
                  <a:srgbClr val="FFFFFF"/>
                </a:solidFill>
              </a14:hiddenFill>
            </a:ext>
          </a:extLst>
        </p:spPr>
      </p:pic>
      <p:pic>
        <p:nvPicPr>
          <p:cNvPr id="21" name="Picture 18" descr="http://www.misfitpsycles.com/blog/wp-content/uploads/2011/09/Thought-Bubble.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24198" y="1350705"/>
            <a:ext cx="2096566" cy="1922955"/>
          </a:xfrm>
          <a:prstGeom prst="rect">
            <a:avLst/>
          </a:prstGeom>
          <a:noFill/>
          <a:extLst>
            <a:ext uri="{909E8E84-426E-40dd-AFC4-6F175D3DCCD1}">
              <a14:hiddenFill xmlns:a14="http://schemas.microsoft.com/office/drawing/2010/main" xmlns="">
                <a:solidFill>
                  <a:srgbClr val="FFFFFF"/>
                </a:solidFill>
              </a14:hiddenFill>
            </a:ext>
          </a:extLst>
        </p:spPr>
      </p:pic>
      <p:sp>
        <p:nvSpPr>
          <p:cNvPr id="7" name="TextBox 6"/>
          <p:cNvSpPr txBox="1"/>
          <p:nvPr/>
        </p:nvSpPr>
        <p:spPr>
          <a:xfrm>
            <a:off x="3807979" y="582170"/>
            <a:ext cx="1676096" cy="507831"/>
          </a:xfrm>
          <a:prstGeom prst="rect">
            <a:avLst/>
          </a:prstGeom>
          <a:noFill/>
        </p:spPr>
        <p:txBody>
          <a:bodyPr wrap="square" rtlCol="0">
            <a:spAutoFit/>
          </a:bodyPr>
          <a:lstStyle/>
          <a:p>
            <a:pPr algn="ctr"/>
            <a:r>
              <a:rPr lang="en-US" sz="1350" b="1" dirty="0"/>
              <a:t>Trauma Informed </a:t>
            </a:r>
          </a:p>
          <a:p>
            <a:pPr algn="ctr"/>
            <a:r>
              <a:rPr lang="en-US" sz="1350" b="1" dirty="0"/>
              <a:t>Practices?</a:t>
            </a:r>
          </a:p>
        </p:txBody>
      </p:sp>
      <p:sp>
        <p:nvSpPr>
          <p:cNvPr id="8" name="TextBox 7"/>
          <p:cNvSpPr txBox="1"/>
          <p:nvPr/>
        </p:nvSpPr>
        <p:spPr>
          <a:xfrm>
            <a:off x="2127384" y="317246"/>
            <a:ext cx="1021703" cy="715581"/>
          </a:xfrm>
          <a:prstGeom prst="rect">
            <a:avLst/>
          </a:prstGeom>
          <a:noFill/>
        </p:spPr>
        <p:txBody>
          <a:bodyPr wrap="square" rtlCol="0">
            <a:spAutoFit/>
          </a:bodyPr>
          <a:lstStyle/>
          <a:p>
            <a:pPr algn="ctr"/>
            <a:r>
              <a:rPr lang="en-US" sz="1350" b="1" dirty="0"/>
              <a:t>Trauma </a:t>
            </a:r>
          </a:p>
          <a:p>
            <a:pPr algn="ctr"/>
            <a:r>
              <a:rPr lang="en-US" sz="1350" b="1" dirty="0"/>
              <a:t>Responsive?</a:t>
            </a:r>
          </a:p>
        </p:txBody>
      </p:sp>
      <p:sp>
        <p:nvSpPr>
          <p:cNvPr id="9" name="TextBox 8"/>
          <p:cNvSpPr txBox="1"/>
          <p:nvPr/>
        </p:nvSpPr>
        <p:spPr>
          <a:xfrm>
            <a:off x="665125" y="196657"/>
            <a:ext cx="1097005" cy="761747"/>
          </a:xfrm>
          <a:prstGeom prst="rect">
            <a:avLst/>
          </a:prstGeom>
          <a:noFill/>
        </p:spPr>
        <p:txBody>
          <a:bodyPr wrap="square" rtlCol="0">
            <a:spAutoFit/>
          </a:bodyPr>
          <a:lstStyle/>
          <a:p>
            <a:endParaRPr lang="en-US" sz="1350" dirty="0"/>
          </a:p>
          <a:p>
            <a:r>
              <a:rPr lang="en-US" sz="1500" b="1" dirty="0"/>
              <a:t>Trauma</a:t>
            </a:r>
          </a:p>
          <a:p>
            <a:r>
              <a:rPr lang="en-US" sz="1500" b="1" dirty="0"/>
              <a:t>Informed?</a:t>
            </a:r>
          </a:p>
        </p:txBody>
      </p:sp>
      <p:sp>
        <p:nvSpPr>
          <p:cNvPr id="10" name="TextBox 9"/>
          <p:cNvSpPr txBox="1"/>
          <p:nvPr/>
        </p:nvSpPr>
        <p:spPr>
          <a:xfrm>
            <a:off x="461865" y="2105293"/>
            <a:ext cx="2040486" cy="553998"/>
          </a:xfrm>
          <a:prstGeom prst="rect">
            <a:avLst/>
          </a:prstGeom>
          <a:noFill/>
        </p:spPr>
        <p:txBody>
          <a:bodyPr wrap="square" rtlCol="0">
            <a:spAutoFit/>
          </a:bodyPr>
          <a:lstStyle/>
          <a:p>
            <a:r>
              <a:rPr lang="en-US" sz="1500" b="1" dirty="0"/>
              <a:t>	ACES</a:t>
            </a:r>
          </a:p>
          <a:p>
            <a:r>
              <a:rPr lang="en-US" sz="1500" b="1" dirty="0"/>
              <a:t>	Connection?</a:t>
            </a:r>
          </a:p>
        </p:txBody>
      </p:sp>
      <p:sp>
        <p:nvSpPr>
          <p:cNvPr id="11" name="TextBox 10"/>
          <p:cNvSpPr txBox="1"/>
          <p:nvPr/>
        </p:nvSpPr>
        <p:spPr>
          <a:xfrm>
            <a:off x="408908" y="3083178"/>
            <a:ext cx="1524553" cy="507831"/>
          </a:xfrm>
          <a:prstGeom prst="rect">
            <a:avLst/>
          </a:prstGeom>
          <a:noFill/>
        </p:spPr>
        <p:txBody>
          <a:bodyPr wrap="square" rtlCol="0">
            <a:spAutoFit/>
          </a:bodyPr>
          <a:lstStyle/>
          <a:p>
            <a:endParaRPr lang="en-US" sz="1350" dirty="0"/>
          </a:p>
          <a:p>
            <a:endParaRPr lang="en-US" sz="1350" dirty="0"/>
          </a:p>
        </p:txBody>
      </p:sp>
      <p:sp>
        <p:nvSpPr>
          <p:cNvPr id="12" name="TextBox 11"/>
          <p:cNvSpPr txBox="1"/>
          <p:nvPr/>
        </p:nvSpPr>
        <p:spPr>
          <a:xfrm>
            <a:off x="7473824" y="1638662"/>
            <a:ext cx="979715" cy="507831"/>
          </a:xfrm>
          <a:prstGeom prst="rect">
            <a:avLst/>
          </a:prstGeom>
          <a:noFill/>
        </p:spPr>
        <p:txBody>
          <a:bodyPr wrap="square" rtlCol="0">
            <a:spAutoFit/>
          </a:bodyPr>
          <a:lstStyle/>
          <a:p>
            <a:pPr algn="ctr"/>
            <a:endParaRPr lang="en-US" sz="1350" b="1" dirty="0"/>
          </a:p>
          <a:p>
            <a:pPr algn="ctr"/>
            <a:r>
              <a:rPr lang="en-US" sz="1350" b="1" dirty="0"/>
              <a:t>ACES?</a:t>
            </a:r>
          </a:p>
        </p:txBody>
      </p:sp>
      <p:sp>
        <p:nvSpPr>
          <p:cNvPr id="19" name="TextBox 18"/>
          <p:cNvSpPr txBox="1"/>
          <p:nvPr/>
        </p:nvSpPr>
        <p:spPr>
          <a:xfrm>
            <a:off x="5108511" y="1726497"/>
            <a:ext cx="1343608" cy="992579"/>
          </a:xfrm>
          <a:prstGeom prst="rect">
            <a:avLst/>
          </a:prstGeom>
          <a:noFill/>
        </p:spPr>
        <p:txBody>
          <a:bodyPr wrap="square" rtlCol="0">
            <a:spAutoFit/>
          </a:bodyPr>
          <a:lstStyle/>
          <a:p>
            <a:r>
              <a:rPr lang="en-US" sz="1350" dirty="0"/>
              <a:t>     </a:t>
            </a:r>
            <a:r>
              <a:rPr lang="en-US" sz="1500" b="1" dirty="0"/>
              <a:t>Trauma  Informed Communities?</a:t>
            </a:r>
            <a:endParaRPr lang="en-US" sz="1350" dirty="0"/>
          </a:p>
          <a:p>
            <a:r>
              <a:rPr lang="en-US" sz="1350" dirty="0"/>
              <a:t>       </a:t>
            </a:r>
          </a:p>
        </p:txBody>
      </p:sp>
      <p:sp>
        <p:nvSpPr>
          <p:cNvPr id="23" name="TextBox 22"/>
          <p:cNvSpPr txBox="1"/>
          <p:nvPr/>
        </p:nvSpPr>
        <p:spPr>
          <a:xfrm>
            <a:off x="6550092" y="135807"/>
            <a:ext cx="1469572" cy="715581"/>
          </a:xfrm>
          <a:prstGeom prst="rect">
            <a:avLst/>
          </a:prstGeom>
          <a:noFill/>
        </p:spPr>
        <p:txBody>
          <a:bodyPr wrap="square" rtlCol="0">
            <a:spAutoFit/>
          </a:bodyPr>
          <a:lstStyle/>
          <a:p>
            <a:pPr algn="ctr"/>
            <a:r>
              <a:rPr lang="en-US" sz="1350" b="1" dirty="0"/>
              <a:t>Trauma Informed </a:t>
            </a:r>
          </a:p>
          <a:p>
            <a:pPr algn="ctr"/>
            <a:r>
              <a:rPr lang="en-US" sz="1350" b="1" dirty="0"/>
              <a:t>Systems?</a:t>
            </a:r>
          </a:p>
          <a:p>
            <a:pPr algn="ctr"/>
            <a:endParaRPr lang="en-US" sz="1350" b="1" dirty="0"/>
          </a:p>
        </p:txBody>
      </p:sp>
      <p:sp>
        <p:nvSpPr>
          <p:cNvPr id="24" name="TextBox 23"/>
          <p:cNvSpPr txBox="1"/>
          <p:nvPr/>
        </p:nvSpPr>
        <p:spPr>
          <a:xfrm>
            <a:off x="2127384" y="4013933"/>
            <a:ext cx="1187837" cy="553998"/>
          </a:xfrm>
          <a:prstGeom prst="rect">
            <a:avLst/>
          </a:prstGeom>
          <a:noFill/>
        </p:spPr>
        <p:txBody>
          <a:bodyPr wrap="square" rtlCol="0">
            <a:spAutoFit/>
          </a:bodyPr>
          <a:lstStyle/>
          <a:p>
            <a:pPr algn="ctr"/>
            <a:r>
              <a:rPr lang="en-US" sz="1500" b="1" dirty="0"/>
              <a:t>Secondary </a:t>
            </a:r>
          </a:p>
          <a:p>
            <a:pPr algn="ctr"/>
            <a:r>
              <a:rPr lang="en-US" sz="1500" b="1" dirty="0"/>
              <a:t>Trauma ?</a:t>
            </a:r>
            <a:endParaRPr lang="en-US" sz="1350" b="1" dirty="0"/>
          </a:p>
        </p:txBody>
      </p:sp>
    </p:spTree>
    <p:extLst>
      <p:ext uri="{BB962C8B-B14F-4D97-AF65-F5344CB8AC3E}">
        <p14:creationId xmlns:p14="http://schemas.microsoft.com/office/powerpoint/2010/main" val="2098816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0" y="5157391"/>
            <a:ext cx="9144000" cy="71383"/>
            <a:chOff x="0" y="3588544"/>
            <a:chExt cx="6743700" cy="71258"/>
          </a:xfrm>
        </p:grpSpPr>
        <p:sp>
          <p:nvSpPr>
            <p:cNvPr id="9" name="Rectangle 8"/>
            <p:cNvSpPr/>
            <p:nvPr/>
          </p:nvSpPr>
          <p:spPr>
            <a:xfrm>
              <a:off x="0" y="3588544"/>
              <a:ext cx="1395769" cy="71258"/>
            </a:xfrm>
            <a:prstGeom prst="rect">
              <a:avLst/>
            </a:prstGeom>
            <a:solidFill>
              <a:srgbClr val="0B47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ectangle 10"/>
            <p:cNvSpPr/>
            <p:nvPr/>
          </p:nvSpPr>
          <p:spPr>
            <a:xfrm>
              <a:off x="5208354" y="3588544"/>
              <a:ext cx="1535346" cy="71258"/>
            </a:xfrm>
            <a:prstGeom prst="rect">
              <a:avLst/>
            </a:prstGeom>
            <a:solidFill>
              <a:srgbClr val="5CC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grpSp>
        <p:nvGrpSpPr>
          <p:cNvPr id="4" name="Group 3"/>
          <p:cNvGrpSpPr/>
          <p:nvPr/>
        </p:nvGrpSpPr>
        <p:grpSpPr>
          <a:xfrm>
            <a:off x="130474" y="4578699"/>
            <a:ext cx="8933067" cy="582584"/>
            <a:chOff x="1098032" y="3608440"/>
            <a:chExt cx="6820127" cy="404657"/>
          </a:xfrm>
        </p:grpSpPr>
        <p:sp>
          <p:nvSpPr>
            <p:cNvPr id="12" name="Rectangle 11"/>
            <p:cNvSpPr/>
            <p:nvPr/>
          </p:nvSpPr>
          <p:spPr>
            <a:xfrm>
              <a:off x="1175709" y="3608440"/>
              <a:ext cx="6705600" cy="404657"/>
            </a:xfrm>
            <a:prstGeom prst="rect">
              <a:avLst/>
            </a:prstGeom>
            <a:solidFill>
              <a:srgbClr val="77B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itle 1"/>
            <p:cNvSpPr txBox="1">
              <a:spLocks/>
            </p:cNvSpPr>
            <p:nvPr/>
          </p:nvSpPr>
          <p:spPr>
            <a:xfrm>
              <a:off x="1098032" y="3619205"/>
              <a:ext cx="6820127" cy="192401"/>
            </a:xfrm>
            <a:prstGeom prst="rect">
              <a:avLst/>
            </a:prstGeom>
          </p:spPr>
          <p:txBody>
            <a:bodyPr vert="horz" wrap="square" lIns="0" tIns="0" rIns="0" bIns="0" rtlCol="0" anchor="ctr"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r>
                <a:rPr lang="en-US" sz="1800" b="0" dirty="0">
                  <a:solidFill>
                    <a:schemeClr val="bg1"/>
                  </a:solidFill>
                  <a:latin typeface="+mj-lt"/>
                  <a:ea typeface="Open Sans" pitchFamily="34" charset="0"/>
                  <a:cs typeface="Arial" pitchFamily="34" charset="0"/>
                </a:rPr>
                <a:t>Connecting communities to compassionate systems. Reclaiming Bay Area futures.</a:t>
              </a:r>
            </a:p>
          </p:txBody>
        </p:sp>
      </p:grpSp>
      <p:pic>
        <p:nvPicPr>
          <p:cNvPr id="2" name="Picture 1" descr="transformatio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8060" y="231984"/>
            <a:ext cx="2989015" cy="4184621"/>
          </a:xfrm>
          <a:prstGeom prst="rect">
            <a:avLst/>
          </a:prstGeom>
        </p:spPr>
      </p:pic>
      <p:sp>
        <p:nvSpPr>
          <p:cNvPr id="6" name="TextBox 5"/>
          <p:cNvSpPr txBox="1"/>
          <p:nvPr/>
        </p:nvSpPr>
        <p:spPr>
          <a:xfrm>
            <a:off x="3821604" y="1134777"/>
            <a:ext cx="4566563" cy="2339102"/>
          </a:xfrm>
          <a:prstGeom prst="rect">
            <a:avLst/>
          </a:prstGeom>
          <a:noFill/>
        </p:spPr>
        <p:txBody>
          <a:bodyPr wrap="square" rtlCol="0">
            <a:spAutoFit/>
          </a:bodyPr>
          <a:lstStyle/>
          <a:p>
            <a:endParaRPr lang="en-US" sz="1600" dirty="0">
              <a:latin typeface="Cambria"/>
              <a:cs typeface="Cambria"/>
            </a:endParaRPr>
          </a:p>
          <a:p>
            <a:r>
              <a:rPr lang="en-US" sz="1600" dirty="0">
                <a:latin typeface="Cambria"/>
                <a:cs typeface="Cambria"/>
              </a:rPr>
              <a:t>Trauma Informed Systems principles and practices support reflection in place of reaction, curiosity in lieu of numbing, self-care instead of self-sacrifice and collective impact rather than </a:t>
            </a:r>
            <a:r>
              <a:rPr lang="en-US" sz="1600" dirty="0" err="1">
                <a:latin typeface="Cambria"/>
                <a:cs typeface="Cambria"/>
              </a:rPr>
              <a:t>siloed</a:t>
            </a:r>
            <a:r>
              <a:rPr lang="en-US" sz="1600" dirty="0">
                <a:latin typeface="Cambria"/>
                <a:cs typeface="Cambria"/>
              </a:rPr>
              <a:t> structures.”</a:t>
            </a:r>
          </a:p>
          <a:p>
            <a:endParaRPr lang="en-US" sz="1600" dirty="0">
              <a:latin typeface="Avenir Heavy"/>
              <a:cs typeface="Avenir Heavy"/>
            </a:endParaRPr>
          </a:p>
          <a:p>
            <a:r>
              <a:rPr lang="en-US" sz="1600" dirty="0">
                <a:latin typeface="Avenir Heavy"/>
                <a:cs typeface="Avenir Heavy"/>
              </a:rPr>
              <a:t>								   </a:t>
            </a:r>
          </a:p>
          <a:p>
            <a:r>
              <a:rPr lang="en-US" sz="900" dirty="0">
                <a:latin typeface="Avenir Heavy"/>
                <a:cs typeface="Avenir Heavy"/>
              </a:rPr>
              <a:t> - Epstein, K, </a:t>
            </a:r>
            <a:r>
              <a:rPr lang="en-US" sz="900" dirty="0" err="1">
                <a:latin typeface="Avenir Heavy"/>
                <a:cs typeface="Avenir Heavy"/>
              </a:rPr>
              <a:t>Speziale</a:t>
            </a:r>
            <a:r>
              <a:rPr lang="en-US" sz="900" dirty="0">
                <a:latin typeface="Avenir Heavy"/>
                <a:cs typeface="Avenir Heavy"/>
              </a:rPr>
              <a:t>, K, Gerber, &amp; Loomis, B (2014): SF DPH TIS (Trauma-Informed Systems Initiative</a:t>
            </a:r>
          </a:p>
        </p:txBody>
      </p:sp>
      <p:sp>
        <p:nvSpPr>
          <p:cNvPr id="3" name="TextBox 2"/>
          <p:cNvSpPr txBox="1"/>
          <p:nvPr/>
        </p:nvSpPr>
        <p:spPr>
          <a:xfrm>
            <a:off x="2812869" y="5228773"/>
            <a:ext cx="3596640" cy="369332"/>
          </a:xfrm>
          <a:prstGeom prst="rect">
            <a:avLst/>
          </a:prstGeom>
          <a:noFill/>
        </p:spPr>
        <p:txBody>
          <a:bodyPr wrap="square" rtlCol="0">
            <a:spAutoFit/>
          </a:bodyPr>
          <a:lstStyle/>
          <a:p>
            <a:pPr algn="ctr"/>
            <a:endParaRPr lang="en-US" dirty="0"/>
          </a:p>
        </p:txBody>
      </p:sp>
    </p:spTree>
    <p:extLst>
      <p:ext uri="{BB962C8B-B14F-4D97-AF65-F5344CB8AC3E}">
        <p14:creationId xmlns:p14="http://schemas.microsoft.com/office/powerpoint/2010/main" val="863119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Relational Leadership </a:t>
            </a:r>
          </a:p>
        </p:txBody>
      </p:sp>
      <p:sp>
        <p:nvSpPr>
          <p:cNvPr id="5" name="AutoShape 2"/>
          <p:cNvSpPr>
            <a:spLocks noChangeArrowheads="1"/>
          </p:cNvSpPr>
          <p:nvPr/>
        </p:nvSpPr>
        <p:spPr bwMode="auto">
          <a:xfrm>
            <a:off x="618978" y="1956191"/>
            <a:ext cx="7458222" cy="3692769"/>
          </a:xfrm>
          <a:prstGeom prst="bracketPair">
            <a:avLst>
              <a:gd name="adj" fmla="val 8051"/>
            </a:avLst>
          </a:prstGeom>
          <a:solidFill>
            <a:schemeClr val="accent4">
              <a:lumMod val="40000"/>
              <a:lumOff val="60000"/>
            </a:schemeClr>
          </a:solidFill>
          <a:ln>
            <a:solidFill>
              <a:srgbClr val="002060"/>
            </a:solidFill>
            <a:headEnd/>
            <a:tailEnd/>
          </a:ln>
          <a:extLst/>
        </p:spPr>
        <p:style>
          <a:lnRef idx="1">
            <a:schemeClr val="accent4"/>
          </a:lnRef>
          <a:fillRef idx="0">
            <a:schemeClr val="accent4"/>
          </a:fillRef>
          <a:effectRef idx="0">
            <a:schemeClr val="accent4"/>
          </a:effectRef>
          <a:fontRef idx="minor">
            <a:schemeClr val="tx1"/>
          </a:fontRef>
        </p:style>
        <p:txBody>
          <a:bodyPr rot="0" vert="horz" wrap="square" lIns="45720" tIns="45720" rIns="45720" bIns="45720" anchor="ctr" anchorCtr="0" upright="1">
            <a:noAutofit/>
          </a:bodyPr>
          <a:lstStyle/>
          <a:p>
            <a:pPr marL="0" marR="0">
              <a:lnSpc>
                <a:spcPct val="115000"/>
              </a:lnSpc>
              <a:spcBef>
                <a:spcPts val="0"/>
              </a:spcBef>
              <a:spcAft>
                <a:spcPts val="1000"/>
              </a:spcAft>
            </a:pPr>
            <a:endParaRPr lang="en-US" sz="3600" dirty="0">
              <a:ea typeface="Calibri"/>
              <a:cs typeface="Times New Roman"/>
            </a:endParaRPr>
          </a:p>
          <a:p>
            <a:pPr marL="0" marR="0">
              <a:lnSpc>
                <a:spcPct val="115000"/>
              </a:lnSpc>
              <a:spcBef>
                <a:spcPts val="0"/>
              </a:spcBef>
              <a:spcAft>
                <a:spcPts val="1000"/>
              </a:spcAft>
            </a:pPr>
            <a:r>
              <a:rPr lang="en-US" sz="3600" dirty="0">
                <a:solidFill>
                  <a:schemeClr val="accent4">
                    <a:lumMod val="75000"/>
                  </a:schemeClr>
                </a:solidFill>
                <a:ea typeface="Calibri"/>
                <a:cs typeface="Times New Roman"/>
              </a:rPr>
              <a:t>“</a:t>
            </a:r>
            <a:r>
              <a:rPr lang="en-US" sz="3600" dirty="0">
                <a:solidFill>
                  <a:schemeClr val="accent4">
                    <a:lumMod val="75000"/>
                  </a:schemeClr>
                </a:solidFill>
                <a:effectLst/>
                <a:ea typeface="Calibri"/>
                <a:cs typeface="Times New Roman"/>
              </a:rPr>
              <a:t>I've learned that people will forget what you said, people will forget what you did, but people will never forget how you made them feel.”</a:t>
            </a:r>
            <a:endParaRPr lang="en-US" sz="2400" dirty="0">
              <a:solidFill>
                <a:schemeClr val="accent4">
                  <a:lumMod val="75000"/>
                </a:schemeClr>
              </a:solidFill>
              <a:effectLst/>
              <a:ea typeface="Calibri"/>
              <a:cs typeface="Times New Roman"/>
            </a:endParaRPr>
          </a:p>
          <a:p>
            <a:pPr marL="1828800" marR="0" indent="457200">
              <a:lnSpc>
                <a:spcPct val="115000"/>
              </a:lnSpc>
              <a:spcBef>
                <a:spcPts val="0"/>
              </a:spcBef>
              <a:spcAft>
                <a:spcPts val="1000"/>
              </a:spcAft>
            </a:pPr>
            <a:r>
              <a:rPr lang="en-US" sz="3600" strike="noStrike" dirty="0">
                <a:solidFill>
                  <a:schemeClr val="accent4">
                    <a:lumMod val="75000"/>
                  </a:schemeClr>
                </a:solidFill>
                <a:effectLst/>
                <a:ea typeface="Calibri"/>
                <a:cs typeface="Times New Roman"/>
              </a:rPr>
              <a:t>				</a:t>
            </a:r>
            <a:r>
              <a:rPr lang="en-US" sz="2800" i="1" strike="noStrike" dirty="0">
                <a:solidFill>
                  <a:schemeClr val="accent4">
                    <a:lumMod val="75000"/>
                  </a:schemeClr>
                </a:solidFill>
                <a:effectLst/>
                <a:ea typeface="Calibri"/>
                <a:cs typeface="Times New Roman"/>
              </a:rPr>
              <a:t>Maya Angelou</a:t>
            </a:r>
            <a:endParaRPr lang="en-US" sz="2800" i="1" dirty="0">
              <a:solidFill>
                <a:schemeClr val="accent4">
                  <a:lumMod val="75000"/>
                </a:schemeClr>
              </a:solidFill>
              <a:effectLst/>
              <a:ea typeface="Calibri"/>
              <a:cs typeface="Times New Roman"/>
            </a:endParaRPr>
          </a:p>
          <a:p>
            <a:pPr marL="0" marR="0">
              <a:lnSpc>
                <a:spcPct val="115000"/>
              </a:lnSpc>
              <a:spcBef>
                <a:spcPts val="0"/>
              </a:spcBef>
              <a:spcAft>
                <a:spcPts val="1000"/>
              </a:spcAft>
            </a:pPr>
            <a:r>
              <a:rPr lang="en-US" sz="2800" i="1" dirty="0">
                <a:solidFill>
                  <a:srgbClr val="7F7F7F"/>
                </a:solidFill>
                <a:effectLst/>
                <a:ea typeface="Calibri"/>
                <a:cs typeface="Times New Roman"/>
              </a:rPr>
              <a:t> </a:t>
            </a:r>
            <a:endParaRPr lang="en-US" sz="2400" dirty="0">
              <a:effectLst/>
              <a:ea typeface="Calibri"/>
              <a:cs typeface="Times New Roman"/>
            </a:endParaRPr>
          </a:p>
          <a:p>
            <a:pPr marL="0" marR="0">
              <a:lnSpc>
                <a:spcPct val="115000"/>
              </a:lnSpc>
              <a:spcBef>
                <a:spcPts val="0"/>
              </a:spcBef>
              <a:spcAft>
                <a:spcPts val="0"/>
              </a:spcAft>
            </a:pPr>
            <a:r>
              <a:rPr lang="en-US" sz="1200" i="1" dirty="0">
                <a:solidFill>
                  <a:srgbClr val="7F7F7F"/>
                </a:solidFill>
                <a:effectLst/>
                <a:ea typeface="Calibri"/>
                <a:cs typeface="Times New Roman"/>
              </a:rPr>
              <a:t> </a:t>
            </a:r>
            <a:endParaRPr lang="en-US" sz="1100" dirty="0">
              <a:effectLst/>
              <a:ea typeface="Calibri"/>
              <a:cs typeface="Times New Roman"/>
            </a:endParaRPr>
          </a:p>
        </p:txBody>
      </p:sp>
    </p:spTree>
    <p:extLst>
      <p:ext uri="{BB962C8B-B14F-4D97-AF65-F5344CB8AC3E}">
        <p14:creationId xmlns:p14="http://schemas.microsoft.com/office/powerpoint/2010/main" val="1358752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0000FF"/>
                </a:solidFill>
              </a:rPr>
              <a:t>PREPPED To Change </a:t>
            </a:r>
          </a:p>
        </p:txBody>
      </p:sp>
      <p:sp>
        <p:nvSpPr>
          <p:cNvPr id="3" name="Content Placeholder 2"/>
          <p:cNvSpPr>
            <a:spLocks noGrp="1"/>
          </p:cNvSpPr>
          <p:nvPr>
            <p:ph idx="1"/>
          </p:nvPr>
        </p:nvSpPr>
        <p:spPr/>
        <p:txBody>
          <a:bodyPr>
            <a:noAutofit/>
          </a:bodyPr>
          <a:lstStyle/>
          <a:p>
            <a:r>
              <a:rPr lang="en-US" sz="3600" b="1" dirty="0">
                <a:solidFill>
                  <a:srgbClr val="0000FF"/>
                </a:solidFill>
              </a:rPr>
              <a:t>P</a:t>
            </a:r>
            <a:r>
              <a:rPr lang="en-US" sz="3600" dirty="0"/>
              <a:t>lanning: Listening/Incorporating</a:t>
            </a:r>
          </a:p>
          <a:p>
            <a:r>
              <a:rPr lang="en-US" sz="3600" b="1" dirty="0">
                <a:solidFill>
                  <a:srgbClr val="0000FF"/>
                </a:solidFill>
              </a:rPr>
              <a:t>R</a:t>
            </a:r>
            <a:r>
              <a:rPr lang="en-US" sz="3600" dirty="0"/>
              <a:t>eflection: Thinking and Mindful </a:t>
            </a:r>
          </a:p>
          <a:p>
            <a:r>
              <a:rPr lang="en-US" sz="3600" b="1" dirty="0">
                <a:solidFill>
                  <a:srgbClr val="0000FF"/>
                </a:solidFill>
              </a:rPr>
              <a:t>E</a:t>
            </a:r>
            <a:r>
              <a:rPr lang="en-US" sz="3600" dirty="0"/>
              <a:t>ducation: Knowledge/Information</a:t>
            </a:r>
          </a:p>
          <a:p>
            <a:r>
              <a:rPr lang="en-US" sz="3600" b="1" dirty="0">
                <a:solidFill>
                  <a:srgbClr val="0000FF"/>
                </a:solidFill>
              </a:rPr>
              <a:t>P</a:t>
            </a:r>
            <a:r>
              <a:rPr lang="en-US" sz="3600" dirty="0"/>
              <a:t>erspective: Shared Understanding</a:t>
            </a:r>
          </a:p>
          <a:p>
            <a:r>
              <a:rPr lang="en-US" sz="3600" b="1" dirty="0">
                <a:solidFill>
                  <a:srgbClr val="0000FF"/>
                </a:solidFill>
              </a:rPr>
              <a:t>P</a:t>
            </a:r>
            <a:r>
              <a:rPr lang="en-US" sz="3600" dirty="0"/>
              <a:t>roblem Solving: Engaged</a:t>
            </a:r>
          </a:p>
          <a:p>
            <a:r>
              <a:rPr lang="en-US" sz="3600" b="1" dirty="0">
                <a:solidFill>
                  <a:srgbClr val="0000FF"/>
                </a:solidFill>
              </a:rPr>
              <a:t>E</a:t>
            </a:r>
            <a:r>
              <a:rPr lang="en-US" sz="3600" dirty="0"/>
              <a:t>quity: Social Justice</a:t>
            </a:r>
          </a:p>
          <a:p>
            <a:r>
              <a:rPr lang="en-US" sz="3600" b="1" dirty="0">
                <a:solidFill>
                  <a:srgbClr val="0000FF"/>
                </a:solidFill>
              </a:rPr>
              <a:t>D</a:t>
            </a:r>
            <a:r>
              <a:rPr lang="en-US" sz="3600" dirty="0"/>
              <a:t>eliberate: Strategic Decisions.</a:t>
            </a:r>
          </a:p>
          <a:p>
            <a:endParaRPr lang="en-US" sz="3600" dirty="0"/>
          </a:p>
        </p:txBody>
      </p:sp>
    </p:spTree>
    <p:extLst>
      <p:ext uri="{BB962C8B-B14F-4D97-AF65-F5344CB8AC3E}">
        <p14:creationId xmlns:p14="http://schemas.microsoft.com/office/powerpoint/2010/main" val="4185060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50118" y="6624320"/>
            <a:ext cx="8193882" cy="110816"/>
          </a:xfrm>
          <a:prstGeom prst="rect">
            <a:avLst/>
          </a:prstGeom>
          <a:solidFill>
            <a:srgbClr val="77B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cxnSp>
        <p:nvCxnSpPr>
          <p:cNvPr id="6" name="Straight Connector 5"/>
          <p:cNvCxnSpPr/>
          <p:nvPr/>
        </p:nvCxnSpPr>
        <p:spPr>
          <a:xfrm>
            <a:off x="1" y="1289053"/>
            <a:ext cx="876662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513801" y="1289053"/>
            <a:ext cx="7788371" cy="45800"/>
          </a:xfrm>
          <a:prstGeom prst="rect">
            <a:avLst/>
          </a:prstGeom>
          <a:solidFill>
            <a:srgbClr val="77B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8" name="Title 1"/>
          <p:cNvSpPr txBox="1">
            <a:spLocks/>
          </p:cNvSpPr>
          <p:nvPr/>
        </p:nvSpPr>
        <p:spPr>
          <a:xfrm>
            <a:off x="513801" y="596827"/>
            <a:ext cx="7788371" cy="738664"/>
          </a:xfrm>
          <a:prstGeom prst="rect">
            <a:avLst/>
          </a:prstGeom>
        </p:spPr>
        <p:txBody>
          <a:bodyPr vert="horz" wrap="square" lIns="0" tIns="0" rIns="0" bIns="0" rtlCol="0" anchor="ctr"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pPr algn="l"/>
            <a:r>
              <a:rPr lang="en-US" sz="2400" dirty="0">
                <a:solidFill>
                  <a:srgbClr val="77BE43"/>
                </a:solidFill>
                <a:latin typeface="+mj-lt"/>
                <a:ea typeface="Open Sans" pitchFamily="34" charset="0"/>
                <a:cs typeface="Arial" panose="020B0604020202020204" pitchFamily="34" charset="0"/>
              </a:rPr>
              <a:t>HISTORY: STRESS AND TRAUMA ARE PUBLIC HEALTH ISSUES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6209" y="1454289"/>
            <a:ext cx="4266765" cy="4449680"/>
          </a:xfrm>
          <a:prstGeom prst="rect">
            <a:avLst/>
          </a:prstGeom>
        </p:spPr>
      </p:pic>
      <p:sp>
        <p:nvSpPr>
          <p:cNvPr id="12" name="Freeform 11"/>
          <p:cNvSpPr/>
          <p:nvPr/>
        </p:nvSpPr>
        <p:spPr>
          <a:xfrm flipV="1">
            <a:off x="2" y="1643843"/>
            <a:ext cx="5392893" cy="4223555"/>
          </a:xfrm>
          <a:custGeom>
            <a:avLst/>
            <a:gdLst>
              <a:gd name="connsiteX0" fmla="*/ 0 w 5587999"/>
              <a:gd name="connsiteY0" fmla="*/ 3149783 h 3149783"/>
              <a:gd name="connsiteX1" fmla="*/ 4800553 w 5587999"/>
              <a:gd name="connsiteY1" fmla="*/ 3149783 h 3149783"/>
              <a:gd name="connsiteX2" fmla="*/ 5587999 w 5587999"/>
              <a:gd name="connsiteY2" fmla="*/ 0 h 3149783"/>
              <a:gd name="connsiteX3" fmla="*/ 0 w 5587999"/>
              <a:gd name="connsiteY3" fmla="*/ 0 h 3149783"/>
            </a:gdLst>
            <a:ahLst/>
            <a:cxnLst>
              <a:cxn ang="0">
                <a:pos x="connsiteX0" y="connsiteY0"/>
              </a:cxn>
              <a:cxn ang="0">
                <a:pos x="connsiteX1" y="connsiteY1"/>
              </a:cxn>
              <a:cxn ang="0">
                <a:pos x="connsiteX2" y="connsiteY2"/>
              </a:cxn>
              <a:cxn ang="0">
                <a:pos x="connsiteX3" y="connsiteY3"/>
              </a:cxn>
            </a:cxnLst>
            <a:rect l="l" t="t" r="r" b="b"/>
            <a:pathLst>
              <a:path w="5587999" h="3149783">
                <a:moveTo>
                  <a:pt x="0" y="3149783"/>
                </a:moveTo>
                <a:lnTo>
                  <a:pt x="4800553" y="3149783"/>
                </a:lnTo>
                <a:lnTo>
                  <a:pt x="5587999" y="0"/>
                </a:lnTo>
                <a:lnTo>
                  <a:pt x="0" y="0"/>
                </a:lnTo>
                <a:close/>
              </a:path>
            </a:pathLst>
          </a:custGeom>
          <a:solidFill>
            <a:srgbClr val="5CC8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3" name="Title 1"/>
          <p:cNvSpPr txBox="1">
            <a:spLocks/>
          </p:cNvSpPr>
          <p:nvPr/>
        </p:nvSpPr>
        <p:spPr>
          <a:xfrm>
            <a:off x="344044" y="1871345"/>
            <a:ext cx="4488306" cy="3103414"/>
          </a:xfrm>
          <a:prstGeom prst="rect">
            <a:avLst/>
          </a:prstGeom>
        </p:spPr>
        <p:txBody>
          <a:bodyPr vert="horz" wrap="square" lIns="0" tIns="0" rIns="0" bIns="0" rtlCol="0" anchor="t"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pPr marL="171450" indent="-171450" algn="l">
              <a:spcBef>
                <a:spcPts val="100"/>
              </a:spcBef>
              <a:spcAft>
                <a:spcPts val="100"/>
              </a:spcAft>
              <a:buFont typeface="Wingdings" panose="05000000000000000000" pitchFamily="2" charset="2"/>
              <a:buChar char="§"/>
            </a:pPr>
            <a:r>
              <a:rPr lang="en-US" sz="1800" b="0" dirty="0">
                <a:solidFill>
                  <a:schemeClr val="tx1">
                    <a:lumMod val="85000"/>
                    <a:lumOff val="15000"/>
                  </a:schemeClr>
                </a:solidFill>
                <a:latin typeface="+mj-lt"/>
                <a:ea typeface="Open Sans" pitchFamily="34" charset="0"/>
                <a:cs typeface="Arial" panose="020B0604020202020204" pitchFamily="34" charset="0"/>
              </a:rPr>
              <a:t>Stress linked to 6 leading causes of death</a:t>
            </a:r>
          </a:p>
          <a:p>
            <a:pPr marL="457200" indent="-285750" algn="l">
              <a:spcBef>
                <a:spcPts val="100"/>
              </a:spcBef>
              <a:spcAft>
                <a:spcPts val="100"/>
              </a:spcAft>
              <a:buFont typeface="Arial" panose="020B0604020202020204" pitchFamily="34" charset="0"/>
              <a:buChar char="‒"/>
            </a:pPr>
            <a:r>
              <a:rPr lang="en-US" sz="1600" b="0" dirty="0">
                <a:solidFill>
                  <a:schemeClr val="tx1">
                    <a:lumMod val="85000"/>
                    <a:lumOff val="15000"/>
                  </a:schemeClr>
                </a:solidFill>
                <a:latin typeface="+mj-lt"/>
                <a:ea typeface="Open Sans" pitchFamily="34" charset="0"/>
                <a:cs typeface="Arial" panose="020B0604020202020204" pitchFamily="34" charset="0"/>
              </a:rPr>
              <a:t>Heart disease, cancer, lung ailments, accidents, cirrhosis of the liver, and suicide </a:t>
            </a:r>
          </a:p>
          <a:p>
            <a:pPr marL="171450" indent="-171450" algn="l">
              <a:spcBef>
                <a:spcPts val="100"/>
              </a:spcBef>
              <a:spcAft>
                <a:spcPts val="100"/>
              </a:spcAft>
              <a:buFont typeface="Wingdings" panose="05000000000000000000" pitchFamily="2" charset="2"/>
              <a:buChar char="§"/>
            </a:pPr>
            <a:r>
              <a:rPr lang="en-US" sz="1800" b="0" dirty="0">
                <a:solidFill>
                  <a:schemeClr val="tx1">
                    <a:lumMod val="85000"/>
                    <a:lumOff val="15000"/>
                  </a:schemeClr>
                </a:solidFill>
                <a:latin typeface="+mj-lt"/>
                <a:ea typeface="Open Sans" pitchFamily="34" charset="0"/>
                <a:cs typeface="Arial" panose="020B0604020202020204" pitchFamily="34" charset="0"/>
              </a:rPr>
              <a:t>Trauma impacts more than just the individual</a:t>
            </a:r>
          </a:p>
          <a:p>
            <a:pPr marL="457200" indent="-285750" algn="l">
              <a:spcBef>
                <a:spcPts val="100"/>
              </a:spcBef>
              <a:spcAft>
                <a:spcPts val="100"/>
              </a:spcAft>
              <a:buFont typeface="Arial" panose="020B0604020202020204" pitchFamily="34" charset="0"/>
              <a:buChar char="‒"/>
            </a:pPr>
            <a:r>
              <a:rPr lang="en-US" sz="1600" b="0" dirty="0">
                <a:solidFill>
                  <a:schemeClr val="tx1">
                    <a:lumMod val="85000"/>
                    <a:lumOff val="15000"/>
                  </a:schemeClr>
                </a:solidFill>
                <a:latin typeface="+mj-lt"/>
                <a:ea typeface="Open Sans" pitchFamily="34" charset="0"/>
                <a:cs typeface="Arial" panose="020B0604020202020204" pitchFamily="34" charset="0"/>
              </a:rPr>
              <a:t>Ripple effect to others </a:t>
            </a:r>
          </a:p>
          <a:p>
            <a:pPr marL="171450" indent="-171450" algn="l">
              <a:spcBef>
                <a:spcPts val="100"/>
              </a:spcBef>
              <a:spcAft>
                <a:spcPts val="100"/>
              </a:spcAft>
              <a:buFont typeface="Wingdings" panose="05000000000000000000" pitchFamily="2" charset="2"/>
              <a:buChar char="§"/>
            </a:pPr>
            <a:r>
              <a:rPr lang="en-US" sz="1800" b="0" dirty="0">
                <a:solidFill>
                  <a:schemeClr val="tx1">
                    <a:lumMod val="85000"/>
                    <a:lumOff val="15000"/>
                  </a:schemeClr>
                </a:solidFill>
                <a:latin typeface="+mj-lt"/>
                <a:ea typeface="Open Sans" pitchFamily="34" charset="0"/>
                <a:cs typeface="Arial" panose="020B0604020202020204" pitchFamily="34" charset="0"/>
              </a:rPr>
              <a:t>Some communities disproportionately affected</a:t>
            </a:r>
          </a:p>
          <a:p>
            <a:pPr marL="457200" indent="-285750" algn="l">
              <a:spcBef>
                <a:spcPts val="100"/>
              </a:spcBef>
              <a:spcAft>
                <a:spcPts val="100"/>
              </a:spcAft>
              <a:buFont typeface="Arial" panose="020B0604020202020204" pitchFamily="34" charset="0"/>
              <a:buChar char="‒"/>
            </a:pPr>
            <a:r>
              <a:rPr lang="en-US" sz="1600" b="0" dirty="0">
                <a:solidFill>
                  <a:schemeClr val="tx1">
                    <a:lumMod val="85000"/>
                    <a:lumOff val="15000"/>
                  </a:schemeClr>
                </a:solidFill>
                <a:latin typeface="+mj-lt"/>
                <a:ea typeface="Open Sans" pitchFamily="34" charset="0"/>
                <a:cs typeface="Arial" panose="020B0604020202020204" pitchFamily="34" charset="0"/>
              </a:rPr>
              <a:t>Racism + Urban Poverty + Trauma = Toxic</a:t>
            </a:r>
          </a:p>
          <a:p>
            <a:pPr marL="171450" indent="-171450" algn="l">
              <a:spcBef>
                <a:spcPts val="100"/>
              </a:spcBef>
              <a:spcAft>
                <a:spcPts val="100"/>
              </a:spcAft>
              <a:buFont typeface="Wingdings" panose="05000000000000000000" pitchFamily="2" charset="2"/>
              <a:buChar char="§"/>
            </a:pPr>
            <a:r>
              <a:rPr lang="en-US" sz="1800" b="0" dirty="0">
                <a:solidFill>
                  <a:schemeClr val="tx1">
                    <a:lumMod val="85000"/>
                    <a:lumOff val="15000"/>
                  </a:schemeClr>
                </a:solidFill>
                <a:latin typeface="+mj-lt"/>
                <a:ea typeface="Open Sans" pitchFamily="34" charset="0"/>
                <a:cs typeface="Arial" panose="020B0604020202020204" pitchFamily="34" charset="0"/>
              </a:rPr>
              <a:t>Intergenerational transmission of trauma</a:t>
            </a:r>
          </a:p>
          <a:p>
            <a:pPr marL="171450" indent="-171450" algn="l">
              <a:spcBef>
                <a:spcPts val="100"/>
              </a:spcBef>
              <a:spcAft>
                <a:spcPts val="100"/>
              </a:spcAft>
              <a:buFont typeface="Wingdings" panose="05000000000000000000" pitchFamily="2" charset="2"/>
              <a:buChar char="§"/>
            </a:pPr>
            <a:r>
              <a:rPr lang="en-US" sz="1800" b="0" dirty="0">
                <a:solidFill>
                  <a:schemeClr val="tx1">
                    <a:lumMod val="85000"/>
                    <a:lumOff val="15000"/>
                  </a:schemeClr>
                </a:solidFill>
                <a:latin typeface="+mj-lt"/>
                <a:ea typeface="Open Sans" pitchFamily="34" charset="0"/>
                <a:cs typeface="Arial" panose="020B0604020202020204" pitchFamily="34" charset="0"/>
              </a:rPr>
              <a:t>Systemic, preventative approach needed</a:t>
            </a:r>
          </a:p>
        </p:txBody>
      </p:sp>
    </p:spTree>
    <p:extLst>
      <p:ext uri="{BB962C8B-B14F-4D97-AF65-F5344CB8AC3E}">
        <p14:creationId xmlns:p14="http://schemas.microsoft.com/office/powerpoint/2010/main" val="810093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50118" y="6624320"/>
            <a:ext cx="8193882" cy="110816"/>
          </a:xfrm>
          <a:prstGeom prst="rect">
            <a:avLst/>
          </a:prstGeom>
          <a:solidFill>
            <a:srgbClr val="77B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cxnSp>
        <p:nvCxnSpPr>
          <p:cNvPr id="43" name="Straight Connector 42"/>
          <p:cNvCxnSpPr/>
          <p:nvPr/>
        </p:nvCxnSpPr>
        <p:spPr>
          <a:xfrm>
            <a:off x="0" y="890687"/>
            <a:ext cx="749808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501649" y="748533"/>
            <a:ext cx="5509810" cy="60959"/>
          </a:xfrm>
          <a:prstGeom prst="rect">
            <a:avLst/>
          </a:prstGeom>
          <a:solidFill>
            <a:srgbClr val="77BE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Title 1"/>
          <p:cNvSpPr txBox="1">
            <a:spLocks/>
          </p:cNvSpPr>
          <p:nvPr/>
        </p:nvSpPr>
        <p:spPr>
          <a:xfrm>
            <a:off x="252543" y="147686"/>
            <a:ext cx="6355630" cy="615553"/>
          </a:xfrm>
          <a:prstGeom prst="rect">
            <a:avLst/>
          </a:prstGeom>
        </p:spPr>
        <p:txBody>
          <a:bodyPr vert="horz" wrap="square" lIns="0" tIns="0" rIns="0" bIns="0" rtlCol="0" anchor="ctr"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pPr algn="l"/>
            <a:r>
              <a:rPr lang="en-US" sz="4000" dirty="0">
                <a:solidFill>
                  <a:srgbClr val="77BE43"/>
                </a:solidFill>
                <a:latin typeface="+mj-lt"/>
                <a:ea typeface="Open Sans" pitchFamily="34" charset="0"/>
                <a:cs typeface="Arial" pitchFamily="34" charset="0"/>
              </a:rPr>
              <a:t>ACE STUDY: BACKGROUND</a:t>
            </a:r>
          </a:p>
        </p:txBody>
      </p:sp>
      <p:sp>
        <p:nvSpPr>
          <p:cNvPr id="56" name="Title 1"/>
          <p:cNvSpPr txBox="1">
            <a:spLocks/>
          </p:cNvSpPr>
          <p:nvPr/>
        </p:nvSpPr>
        <p:spPr>
          <a:xfrm>
            <a:off x="0" y="1124713"/>
            <a:ext cx="2551612" cy="605294"/>
          </a:xfrm>
          <a:prstGeom prst="rect">
            <a:avLst/>
          </a:prstGeom>
        </p:spPr>
        <p:txBody>
          <a:bodyPr vert="horz" wrap="square" lIns="0" tIns="0" rIns="0" bIns="0" rtlCol="0" anchor="t" anchorCtr="0">
            <a:spAutoFit/>
          </a:bodyPr>
          <a:lstStyle>
            <a:lvl1pPr algn="ctr" defTabSz="816388" rtl="0" eaLnBrk="1" latinLnBrk="0" hangingPunct="1">
              <a:spcBef>
                <a:spcPct val="0"/>
              </a:spcBef>
              <a:buNone/>
              <a:defRPr sz="2800" b="1" kern="1200">
                <a:solidFill>
                  <a:srgbClr val="0070C0"/>
                </a:solidFill>
                <a:latin typeface="Helvetica" pitchFamily="50" charset="0"/>
                <a:ea typeface="+mj-ea"/>
                <a:cs typeface="+mj-cs"/>
              </a:defRPr>
            </a:lvl1pPr>
          </a:lstStyle>
          <a:p>
            <a:pPr marL="457200" indent="-285750" algn="l">
              <a:spcBef>
                <a:spcPts val="100"/>
              </a:spcBef>
              <a:spcAft>
                <a:spcPts val="100"/>
              </a:spcAft>
              <a:buFont typeface="Arial" panose="020B0604020202020204" pitchFamily="34" charset="0"/>
              <a:buChar char="‒"/>
            </a:pPr>
            <a:endParaRPr lang="it-IT" sz="1200" b="0" dirty="0">
              <a:solidFill>
                <a:schemeClr val="tx1">
                  <a:lumMod val="85000"/>
                  <a:lumOff val="15000"/>
                </a:schemeClr>
              </a:solidFill>
              <a:latin typeface="+mj-lt"/>
              <a:ea typeface="Open Sans" pitchFamily="34" charset="0"/>
              <a:cs typeface="Arial" pitchFamily="34" charset="0"/>
            </a:endParaRPr>
          </a:p>
          <a:p>
            <a:pPr marL="457200" indent="-285750" algn="l">
              <a:spcBef>
                <a:spcPts val="100"/>
              </a:spcBef>
              <a:spcAft>
                <a:spcPts val="100"/>
              </a:spcAft>
              <a:buFont typeface="Arial" panose="020B0604020202020204" pitchFamily="34" charset="0"/>
              <a:buChar char="‒"/>
            </a:pPr>
            <a:endParaRPr lang="it-IT" sz="1200" b="0" dirty="0">
              <a:solidFill>
                <a:schemeClr val="tx1">
                  <a:lumMod val="85000"/>
                  <a:lumOff val="15000"/>
                </a:schemeClr>
              </a:solidFill>
              <a:latin typeface="+mj-lt"/>
              <a:ea typeface="Open Sans" pitchFamily="34" charset="0"/>
              <a:cs typeface="Arial" pitchFamily="34" charset="0"/>
            </a:endParaRPr>
          </a:p>
          <a:p>
            <a:pPr marL="457200" indent="-285750" algn="l">
              <a:spcBef>
                <a:spcPts val="100"/>
              </a:spcBef>
              <a:spcAft>
                <a:spcPts val="100"/>
              </a:spcAft>
              <a:buFont typeface="Arial" panose="020B0604020202020204" pitchFamily="34" charset="0"/>
              <a:buChar char="‒"/>
            </a:pPr>
            <a:endParaRPr lang="it-IT" sz="1200" b="0" dirty="0">
              <a:solidFill>
                <a:schemeClr val="tx1">
                  <a:lumMod val="85000"/>
                  <a:lumOff val="15000"/>
                </a:schemeClr>
              </a:solidFill>
              <a:latin typeface="+mj-lt"/>
              <a:ea typeface="Open Sans" pitchFamily="34" charset="0"/>
              <a:cs typeface="Arial"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309" y="821979"/>
            <a:ext cx="8368937" cy="5677941"/>
          </a:xfrm>
          <a:prstGeom prst="rect">
            <a:avLst/>
          </a:prstGeom>
        </p:spPr>
      </p:pic>
    </p:spTree>
    <p:extLst>
      <p:ext uri="{BB962C8B-B14F-4D97-AF65-F5344CB8AC3E}">
        <p14:creationId xmlns:p14="http://schemas.microsoft.com/office/powerpoint/2010/main" val="3843114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Historical Trauma</a:t>
            </a:r>
          </a:p>
        </p:txBody>
      </p:sp>
      <p:sp>
        <p:nvSpPr>
          <p:cNvPr id="5" name="AutoShape 2"/>
          <p:cNvSpPr>
            <a:spLocks noChangeArrowheads="1"/>
          </p:cNvSpPr>
          <p:nvPr/>
        </p:nvSpPr>
        <p:spPr bwMode="auto">
          <a:xfrm>
            <a:off x="618978" y="1956191"/>
            <a:ext cx="7458222" cy="3692769"/>
          </a:xfrm>
          <a:prstGeom prst="bracketPair">
            <a:avLst>
              <a:gd name="adj" fmla="val 8051"/>
            </a:avLst>
          </a:prstGeom>
          <a:solidFill>
            <a:schemeClr val="accent6">
              <a:lumMod val="40000"/>
              <a:lumOff val="60000"/>
            </a:schemeClr>
          </a:solidFill>
          <a:ln>
            <a:solidFill>
              <a:srgbClr val="002060"/>
            </a:solidFill>
            <a:headEnd/>
            <a:tailEnd/>
          </a:ln>
          <a:extLst/>
        </p:spPr>
        <p:style>
          <a:lnRef idx="1">
            <a:schemeClr val="accent4"/>
          </a:lnRef>
          <a:fillRef idx="0">
            <a:schemeClr val="accent4"/>
          </a:fillRef>
          <a:effectRef idx="0">
            <a:schemeClr val="accent4"/>
          </a:effectRef>
          <a:fontRef idx="minor">
            <a:schemeClr val="tx1"/>
          </a:fontRef>
        </p:style>
        <p:txBody>
          <a:bodyPr rot="0" vert="horz" wrap="square" lIns="45720" tIns="45720" rIns="45720" bIns="45720" anchor="ctr" anchorCtr="0" upright="1">
            <a:noAutofit/>
          </a:bodyPr>
          <a:lstStyle/>
          <a:p>
            <a:pPr marL="0" marR="0">
              <a:lnSpc>
                <a:spcPct val="115000"/>
              </a:lnSpc>
              <a:spcBef>
                <a:spcPts val="0"/>
              </a:spcBef>
              <a:spcAft>
                <a:spcPts val="1000"/>
              </a:spcAft>
            </a:pPr>
            <a:endParaRPr lang="en-US" sz="3600" dirty="0">
              <a:ea typeface="Calibri"/>
              <a:cs typeface="Times New Roman"/>
            </a:endParaRPr>
          </a:p>
          <a:p>
            <a:pPr marL="0" marR="0">
              <a:lnSpc>
                <a:spcPct val="115000"/>
              </a:lnSpc>
              <a:spcBef>
                <a:spcPts val="0"/>
              </a:spcBef>
              <a:spcAft>
                <a:spcPts val="1000"/>
              </a:spcAft>
            </a:pPr>
            <a:r>
              <a:rPr lang="en-US" sz="4000" dirty="0">
                <a:solidFill>
                  <a:schemeClr val="accent4">
                    <a:lumMod val="75000"/>
                  </a:schemeClr>
                </a:solidFill>
                <a:ea typeface="Calibri"/>
                <a:cs typeface="Times New Roman"/>
              </a:rPr>
              <a:t>“</a:t>
            </a:r>
            <a:r>
              <a:rPr lang="en-US" sz="4000" dirty="0">
                <a:solidFill>
                  <a:schemeClr val="accent4">
                    <a:lumMod val="75000"/>
                  </a:schemeClr>
                </a:solidFill>
                <a:effectLst/>
                <a:ea typeface="Calibri"/>
                <a:cs typeface="Times New Roman"/>
              </a:rPr>
              <a:t>A society that cannot remember its past and honor it is in peril of losing its spirit.”</a:t>
            </a:r>
            <a:endParaRPr lang="en-US" sz="2800" dirty="0">
              <a:solidFill>
                <a:schemeClr val="accent4">
                  <a:lumMod val="75000"/>
                </a:schemeClr>
              </a:solidFill>
              <a:effectLst/>
              <a:ea typeface="Calibri"/>
              <a:cs typeface="Times New Roman"/>
            </a:endParaRPr>
          </a:p>
          <a:p>
            <a:pPr marL="1828800" marR="0" indent="457200">
              <a:lnSpc>
                <a:spcPct val="115000"/>
              </a:lnSpc>
              <a:spcBef>
                <a:spcPts val="0"/>
              </a:spcBef>
              <a:spcAft>
                <a:spcPts val="1000"/>
              </a:spcAft>
            </a:pPr>
            <a:r>
              <a:rPr lang="en-US" sz="3600" strike="noStrike" dirty="0">
                <a:solidFill>
                  <a:schemeClr val="accent4">
                    <a:lumMod val="75000"/>
                  </a:schemeClr>
                </a:solidFill>
                <a:effectLst/>
                <a:ea typeface="Calibri"/>
                <a:cs typeface="Times New Roman"/>
              </a:rPr>
              <a:t>				</a:t>
            </a:r>
            <a:r>
              <a:rPr lang="en-US" sz="2800" i="1" strike="noStrike" dirty="0">
                <a:solidFill>
                  <a:schemeClr val="accent4">
                    <a:lumMod val="75000"/>
                  </a:schemeClr>
                </a:solidFill>
                <a:effectLst/>
                <a:ea typeface="Calibri"/>
                <a:cs typeface="Times New Roman"/>
              </a:rPr>
              <a:t>Vine </a:t>
            </a:r>
            <a:r>
              <a:rPr lang="en-US" sz="2800" i="1" strike="noStrike" dirty="0" err="1">
                <a:solidFill>
                  <a:schemeClr val="accent4">
                    <a:lumMod val="75000"/>
                  </a:schemeClr>
                </a:solidFill>
                <a:effectLst/>
                <a:ea typeface="Calibri"/>
                <a:cs typeface="Times New Roman"/>
              </a:rPr>
              <a:t>Deloria</a:t>
            </a:r>
            <a:r>
              <a:rPr lang="en-US" sz="2800" i="1" strike="noStrike" dirty="0">
                <a:solidFill>
                  <a:schemeClr val="accent4">
                    <a:lumMod val="75000"/>
                  </a:schemeClr>
                </a:solidFill>
                <a:effectLst/>
                <a:ea typeface="Calibri"/>
                <a:cs typeface="Times New Roman"/>
              </a:rPr>
              <a:t> Jr.</a:t>
            </a:r>
            <a:endParaRPr lang="en-US" sz="2800" i="1" dirty="0">
              <a:solidFill>
                <a:schemeClr val="accent4">
                  <a:lumMod val="75000"/>
                </a:schemeClr>
              </a:solidFill>
              <a:effectLst/>
              <a:ea typeface="Calibri"/>
              <a:cs typeface="Times New Roman"/>
            </a:endParaRPr>
          </a:p>
          <a:p>
            <a:pPr marL="0" marR="0">
              <a:lnSpc>
                <a:spcPct val="115000"/>
              </a:lnSpc>
              <a:spcBef>
                <a:spcPts val="0"/>
              </a:spcBef>
              <a:spcAft>
                <a:spcPts val="1000"/>
              </a:spcAft>
            </a:pPr>
            <a:r>
              <a:rPr lang="en-US" sz="2800" i="1" dirty="0">
                <a:solidFill>
                  <a:srgbClr val="7F7F7F"/>
                </a:solidFill>
                <a:effectLst/>
                <a:ea typeface="Calibri"/>
                <a:cs typeface="Times New Roman"/>
              </a:rPr>
              <a:t> </a:t>
            </a:r>
            <a:endParaRPr lang="en-US" sz="2400" dirty="0">
              <a:effectLst/>
              <a:ea typeface="Calibri"/>
              <a:cs typeface="Times New Roman"/>
            </a:endParaRPr>
          </a:p>
          <a:p>
            <a:pPr marL="0" marR="0">
              <a:lnSpc>
                <a:spcPct val="115000"/>
              </a:lnSpc>
              <a:spcBef>
                <a:spcPts val="0"/>
              </a:spcBef>
              <a:spcAft>
                <a:spcPts val="0"/>
              </a:spcAft>
            </a:pPr>
            <a:r>
              <a:rPr lang="en-US" sz="1200" i="1" dirty="0">
                <a:solidFill>
                  <a:srgbClr val="7F7F7F"/>
                </a:solidFill>
                <a:effectLst/>
                <a:ea typeface="Calibri"/>
                <a:cs typeface="Times New Roman"/>
              </a:rPr>
              <a:t> </a:t>
            </a:r>
            <a:endParaRPr lang="en-US" sz="1100" dirty="0">
              <a:effectLst/>
              <a:ea typeface="Calibri"/>
              <a:cs typeface="Times New Roman"/>
            </a:endParaRPr>
          </a:p>
        </p:txBody>
      </p:sp>
    </p:spTree>
    <p:extLst>
      <p:ext uri="{BB962C8B-B14F-4D97-AF65-F5344CB8AC3E}">
        <p14:creationId xmlns:p14="http://schemas.microsoft.com/office/powerpoint/2010/main" val="27977622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100891</TotalTime>
  <Words>1955</Words>
  <Application>Microsoft Office PowerPoint</Application>
  <PresentationFormat>On-screen Show (4:3)</PresentationFormat>
  <Paragraphs>275</Paragraphs>
  <Slides>25</Slides>
  <Notes>18</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25</vt:i4>
      </vt:variant>
    </vt:vector>
  </HeadingPairs>
  <TitlesOfParts>
    <vt:vector size="38" baseType="lpstr">
      <vt:lpstr>Aharoni</vt:lpstr>
      <vt:lpstr>Arial</vt:lpstr>
      <vt:lpstr>Arial Narrow</vt:lpstr>
      <vt:lpstr>Avenir Heavy</vt:lpstr>
      <vt:lpstr>Bell MT</vt:lpstr>
      <vt:lpstr>Calibri</vt:lpstr>
      <vt:lpstr>Cambria</vt:lpstr>
      <vt:lpstr>Garamond</vt:lpstr>
      <vt:lpstr>Gill Sans</vt:lpstr>
      <vt:lpstr>Open Sans</vt:lpstr>
      <vt:lpstr>Times New Roman</vt:lpstr>
      <vt:lpstr>Wingdings</vt:lpstr>
      <vt:lpstr>Adjacency</vt:lpstr>
      <vt:lpstr>PowerPoint Presentation</vt:lpstr>
      <vt:lpstr>  Influencers  </vt:lpstr>
      <vt:lpstr>PowerPoint Presentation</vt:lpstr>
      <vt:lpstr>PowerPoint Presentation</vt:lpstr>
      <vt:lpstr>Relational Leadership </vt:lpstr>
      <vt:lpstr>PREPPED To Change </vt:lpstr>
      <vt:lpstr>PowerPoint Presentation</vt:lpstr>
      <vt:lpstr>PowerPoint Presentation</vt:lpstr>
      <vt:lpstr>Historical Trauma</vt:lpstr>
      <vt:lpstr>Community Impact of Racism</vt:lpstr>
      <vt:lpstr>PowerPoint Presentation</vt:lpstr>
      <vt:lpstr> A Traumatized System</vt:lpstr>
      <vt:lpstr>  Initiatives</vt:lpstr>
      <vt:lpstr>PowerPoint Presentation</vt:lpstr>
      <vt:lpstr>PowerPoint Presentation</vt:lpstr>
      <vt:lpstr>PowerPoint Presentation</vt:lpstr>
      <vt:lpstr>Change </vt:lpstr>
      <vt:lpstr>PowerPoint Presentation</vt:lpstr>
      <vt:lpstr>Trauma Informed System:  Conceptual Framework</vt:lpstr>
      <vt:lpstr>PowerPoint Presentation</vt:lpstr>
      <vt:lpstr>SF Trauma Informed System Evaluation Plan</vt:lpstr>
      <vt:lpstr>Practice: Commitment to Change Project </vt:lpstr>
      <vt:lpstr>Knowledge:  Support for becoming a Trauma Informed  System</vt:lpstr>
      <vt:lpstr>Impact: All staff engagement survey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Gale Bataille</dc:creator>
  <cp:lastModifiedBy>Gail</cp:lastModifiedBy>
  <cp:revision>396</cp:revision>
  <cp:lastPrinted>2015-05-30T23:23:41Z</cp:lastPrinted>
  <dcterms:created xsi:type="dcterms:W3CDTF">2013-05-12T22:07:19Z</dcterms:created>
  <dcterms:modified xsi:type="dcterms:W3CDTF">2017-10-08T18:42:06Z</dcterms:modified>
</cp:coreProperties>
</file>