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383" r:id="rId2"/>
    <p:sldId id="262" r:id="rId3"/>
    <p:sldId id="423" r:id="rId4"/>
    <p:sldId id="403" r:id="rId5"/>
    <p:sldId id="264" r:id="rId6"/>
    <p:sldId id="265" r:id="rId7"/>
    <p:sldId id="266" r:id="rId8"/>
    <p:sldId id="267" r:id="rId9"/>
    <p:sldId id="268" r:id="rId10"/>
    <p:sldId id="269" r:id="rId11"/>
    <p:sldId id="459" r:id="rId12"/>
    <p:sldId id="494" r:id="rId13"/>
    <p:sldId id="374" r:id="rId14"/>
    <p:sldId id="282" r:id="rId15"/>
    <p:sldId id="513" r:id="rId16"/>
    <p:sldId id="514" r:id="rId17"/>
    <p:sldId id="516" r:id="rId18"/>
    <p:sldId id="457" r:id="rId19"/>
    <p:sldId id="470" r:id="rId20"/>
    <p:sldId id="284" r:id="rId21"/>
    <p:sldId id="498" r:id="rId22"/>
    <p:sldId id="49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F84E"/>
    <a:srgbClr val="7CCA62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33" autoAdjust="0"/>
    <p:restoredTop sz="94660"/>
  </p:normalViewPr>
  <p:slideViewPr>
    <p:cSldViewPr snapToGrid="0">
      <p:cViewPr varScale="1">
        <p:scale>
          <a:sx n="49" d="100"/>
          <a:sy n="49" d="100"/>
        </p:scale>
        <p:origin x="208" y="10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505164933798142E-2"/>
          <c:y val="0.11102025028927988"/>
          <c:w val="0.60656622670903548"/>
          <c:h val="0.8650389324347539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833-4437-8AF1-34726DA3EF9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6833-4437-8AF1-34726DA3EF9D}"/>
              </c:ext>
            </c:extLst>
          </c:dPt>
          <c:dLbls>
            <c:dLbl>
              <c:idx val="0"/>
              <c:layout>
                <c:manualLayout>
                  <c:x val="5.3701211447139009E-3"/>
                  <c:y val="5.030331966391930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3600" b="1" i="0" u="none" strike="noStrike" kern="1200" baseline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F58B0639-D410-493C-84D7-C170C9899C9B}" type="VALUE">
                      <a:rPr lang="en-US" sz="3600" b="1" smtClean="0">
                        <a:solidFill>
                          <a:srgbClr val="00B050"/>
                        </a:solidFill>
                      </a:rPr>
                      <a:pPr>
                        <a:defRPr sz="3600" b="1">
                          <a:solidFill>
                            <a:srgbClr val="00B050"/>
                          </a:solidFill>
                        </a:defRPr>
                      </a:pPr>
                      <a:t>[VALUE]</a:t>
                    </a:fld>
                    <a:r>
                      <a:rPr lang="en-US" sz="3600" b="1" dirty="0">
                        <a:solidFill>
                          <a:srgbClr val="00B050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3600" b="1" i="0" u="none" strike="noStrike" kern="1200" baseline="0">
                      <a:solidFill>
                        <a:srgbClr val="00B05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071248732766914"/>
                      <c:h val="0.4213198229128264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6833-4437-8AF1-34726DA3EF9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Simple Possession</c:v>
                </c:pt>
                <c:pt idx="1">
                  <c:v>Other Offenses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33-4437-8AF1-34726DA3EF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82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49CBBF-DE83-495D-953E-01177A46C4AB}" type="datetimeFigureOut">
              <a:rPr lang="en-US" smtClean="0"/>
              <a:t>1/16/20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795021-64C7-45BD-BCAA-C373446AC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663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MS PGothic" panose="020B0600070205080204" pitchFamily="34" charset="-128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000" b="1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0275">
              <a:defRPr sz="2000" b="1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0275">
              <a:defRPr sz="2000" b="1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0275">
              <a:defRPr sz="2000" b="1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0275">
              <a:defRPr sz="2000" b="1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BFE0AEEE-3861-44BB-9108-9C4E9C2AF03C}" type="slidenum">
              <a:rPr lang="en-US" altLang="en-US" sz="1200" b="0" kern="0" smtClean="0">
                <a:solidFill>
                  <a:srgbClr val="000000"/>
                </a:solidFill>
                <a:latin typeface="Calibri" panose="020F0502020204030204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en-US" altLang="en-US" sz="1200" b="0" ker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5594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42da2771f8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42da2771f8_0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g42da2771f8_0_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076649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Timing: abuse, neglect and household dysfunction before age 18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Story: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Accidental finding in obesity clinic with patients of size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Duplicated in 17,000 Kaiser Patients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Perceived low risk: mostly white, college educated, and insured by employer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Since 1997 over 200 publications on short and long-term outcomes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868444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1"/>
          <a:lstStyle/>
          <a:p>
            <a:r>
              <a:rPr lang="en-US" dirty="0"/>
              <a:t>Timing: abuse, neglect and household dysfunction before age 18</a:t>
            </a:r>
          </a:p>
          <a:p>
            <a:r>
              <a:rPr lang="en-US" dirty="0"/>
              <a:t>The Story: </a:t>
            </a:r>
          </a:p>
          <a:p>
            <a:r>
              <a:rPr lang="en-US" dirty="0"/>
              <a:t>Accidental finding in obesity clinic with patients of size</a:t>
            </a:r>
          </a:p>
          <a:p>
            <a:r>
              <a:rPr lang="en-US" dirty="0"/>
              <a:t>Duplicated in 17,000 Kaiser Patients</a:t>
            </a:r>
          </a:p>
          <a:p>
            <a:r>
              <a:rPr lang="en-US" dirty="0"/>
              <a:t>Perceived low risk: mostly white, college educated, and insured by employer</a:t>
            </a:r>
          </a:p>
          <a:p>
            <a:r>
              <a:rPr lang="en-US" dirty="0"/>
              <a:t>Since 1997 over 200 publications on short and long-term outcomes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numCol="1"/>
          <a:lstStyle/>
          <a:p>
            <a:fld id="{12E61669-DAD1-4153-86A1-C685B14FB32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7984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" name="Google Shape;315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78717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g5ac8f4dd20_2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8" name="Google Shape;548;g5ac8f4dd20_2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694317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MS PGothic" panose="020B0600070205080204" pitchFamily="34" charset="-128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000" b="1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0275">
              <a:defRPr sz="2000" b="1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0275">
              <a:defRPr sz="2000" b="1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0275">
              <a:defRPr sz="2000" b="1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0275">
              <a:defRPr sz="2000" b="1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302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E0AEEE-3861-44BB-9108-9C4E9C2AF03C}" type="slidenum">
              <a:rPr kumimoji="0" lang="en-US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302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438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Shape 348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lIns="91425" tIns="91425" rIns="91425" bIns="91425" numCol="1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349" name="Shape 34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378873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Timing: abuse, neglect and household dysfunction before age 18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Story: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Accidental finding in obesity clinic with patients of size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Duplicated in 17,000 Kaiser Patients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Perceived low risk: mostly white, college educated, and insured by employer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Since 1997 over 200 publications on short and long-term outcomes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004758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42da2771f8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42da2771f8_0_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g42da2771f8_0_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2da2771f8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42da2771f8_0_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g42da2771f8_0_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90647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760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079980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60618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60618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36406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693018"/>
            <a:ext cx="12192000" cy="1320510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3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" y="2980267"/>
            <a:ext cx="4279999" cy="3877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219200" y="2189163"/>
            <a:ext cx="9790113" cy="904875"/>
          </a:xfrm>
        </p:spPr>
        <p:txBody>
          <a:bodyPr>
            <a:normAutofit/>
          </a:bodyPr>
          <a:lstStyle>
            <a:lvl1pPr marL="0" indent="0" algn="ctr">
              <a:buNone/>
              <a:defRPr sz="4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590474" y="4200453"/>
            <a:ext cx="6418840" cy="2385074"/>
          </a:xfrm>
        </p:spPr>
        <p:txBody>
          <a:bodyPr>
            <a:normAutofit/>
          </a:bodyPr>
          <a:lstStyle>
            <a:lvl1pPr marL="0" indent="0" algn="ctr">
              <a:buNone/>
              <a:defRPr sz="44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0987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60605"/>
            <a:ext cx="10515600" cy="471372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5331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515600" cy="67526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67946C-F0E7-46F7-903C-0252E99E3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444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187594"/>
            <a:ext cx="5181600" cy="4700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198275"/>
            <a:ext cx="5181600" cy="468990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4236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8144"/>
            <a:ext cx="12192000" cy="7986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251672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075583"/>
            <a:ext cx="5157787" cy="393728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251672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075584"/>
            <a:ext cx="5183188" cy="39372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44363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14083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140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5387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01890"/>
            <a:ext cx="12192000" cy="88178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160605"/>
            <a:ext cx="10515600" cy="48245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4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38" y="5985163"/>
            <a:ext cx="2444160" cy="736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4224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tiff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1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dm@phadvocates.org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itle 1"/>
          <p:cNvSpPr>
            <a:spLocks noGrp="1"/>
          </p:cNvSpPr>
          <p:nvPr>
            <p:ph type="title"/>
          </p:nvPr>
        </p:nvSpPr>
        <p:spPr bwMode="auto">
          <a:xfrm>
            <a:off x="0" y="693018"/>
            <a:ext cx="12192000" cy="757130"/>
          </a:xfrm>
          <a:solidFill>
            <a:schemeClr val="accent2">
              <a:lumMod val="60000"/>
              <a:lumOff val="40000"/>
            </a:schemeClr>
          </a:solidFill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US" altLang="en-US" sz="4800" cap="small" dirty="0">
                <a:ea typeface="MS PGothic" panose="020B0600070205080204" pitchFamily="34" charset="-128"/>
                <a:cs typeface="Arial" panose="020B0604020202020204" pitchFamily="34" charset="0"/>
              </a:rPr>
              <a:t>Resilient Sac –Racing ACEs</a:t>
            </a:r>
            <a:endParaRPr lang="en-US" altLang="en-US" sz="400" cap="small" dirty="0">
              <a:solidFill>
                <a:schemeClr val="bg1"/>
              </a:solidFill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1BB41E5-362C-491B-B1B0-5453EC1C3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9254" y="1737101"/>
            <a:ext cx="11373492" cy="605407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283389-8C35-4E6B-9201-2F729529C17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666830" y="6020628"/>
            <a:ext cx="2784296" cy="836472"/>
          </a:xfrm>
        </p:spPr>
        <p:txBody>
          <a:bodyPr>
            <a:normAutofit fontScale="40000" lnSpcReduction="20000"/>
          </a:bodyPr>
          <a:lstStyle/>
          <a:p>
            <a:pPr>
              <a:defRPr/>
            </a:pPr>
            <a:r>
              <a:rPr lang="en-US" sz="4800" kern="0" dirty="0">
                <a:ea typeface="MS PGothic" panose="020B0600070205080204" pitchFamily="34" charset="-128"/>
              </a:rPr>
              <a:t>DeAngelo Mack</a:t>
            </a:r>
          </a:p>
          <a:p>
            <a:pPr>
              <a:defRPr/>
            </a:pPr>
            <a:r>
              <a:rPr lang="en-US" sz="4800" b="0" kern="0" dirty="0">
                <a:ea typeface="MS PGothic" panose="020B0600070205080204" pitchFamily="34" charset="-128"/>
              </a:rPr>
              <a:t>    Director of State Policy</a:t>
            </a:r>
          </a:p>
        </p:txBody>
      </p:sp>
      <p:pic>
        <p:nvPicPr>
          <p:cNvPr id="1026" name="Picture 2" descr="Image may contain: DeAngelo Mack, smiling">
            <a:extLst>
              <a:ext uri="{FF2B5EF4-FFF2-40B4-BE49-F238E27FC236}">
                <a16:creationId xmlns:a16="http://schemas.microsoft.com/office/drawing/2014/main" id="{DF398B57-22A9-4F04-AD5D-149A5CDC58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5" r="6273"/>
          <a:stretch/>
        </p:blipFill>
        <p:spPr bwMode="auto">
          <a:xfrm>
            <a:off x="5839190" y="2746529"/>
            <a:ext cx="2439577" cy="3018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BE2CB7A-17DA-49B2-BB4A-F8CB24268300}"/>
              </a:ext>
            </a:extLst>
          </p:cNvPr>
          <p:cNvSpPr txBox="1">
            <a:spLocks/>
          </p:cNvSpPr>
          <p:nvPr/>
        </p:nvSpPr>
        <p:spPr>
          <a:xfrm>
            <a:off x="7147447" y="6021528"/>
            <a:ext cx="2661010" cy="836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400" b="1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sz="4800" b="0" kern="0" dirty="0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5350442"/>
      </p:ext>
    </p:extLst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Google Shape;19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2192000" cy="68579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9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COMMUNITY TRAUMA</a:t>
            </a:r>
            <a:endParaRPr lang="en-US" dirty="0">
              <a:sym typeface="Calibri"/>
            </a:endParaRPr>
          </a:p>
        </p:txBody>
      </p:sp>
      <p:sp>
        <p:nvSpPr>
          <p:cNvPr id="213" name="Google Shape;213;p29"/>
          <p:cNvSpPr txBox="1">
            <a:spLocks noGrp="1"/>
          </p:cNvSpPr>
          <p:nvPr>
            <p:ph type="body" idx="1"/>
          </p:nvPr>
        </p:nvSpPr>
        <p:spPr>
          <a:xfrm>
            <a:off x="6665924" y="1115673"/>
            <a:ext cx="5272647" cy="5640437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sz="2000" dirty="0">
                <a:sym typeface="Calibri"/>
              </a:rPr>
              <a:t>Natural Disasters</a:t>
            </a:r>
            <a:endParaRPr lang="en-US" sz="2000" dirty="0"/>
          </a:p>
          <a:p>
            <a:pPr lvl="1"/>
            <a:r>
              <a:rPr lang="en-US" sz="1600" dirty="0">
                <a:sym typeface="Calibri"/>
              </a:rPr>
              <a:t>Hurricanes/Tornadoes/Wildfires</a:t>
            </a:r>
            <a:endParaRPr lang="en-US" sz="1600" dirty="0"/>
          </a:p>
          <a:p>
            <a:pPr lvl="0"/>
            <a:r>
              <a:rPr lang="en-US" sz="2000" dirty="0">
                <a:sym typeface="Calibri"/>
              </a:rPr>
              <a:t>Discriminatory Policies</a:t>
            </a:r>
            <a:endParaRPr lang="en-US" sz="2000" dirty="0"/>
          </a:p>
          <a:p>
            <a:pPr lvl="1"/>
            <a:r>
              <a:rPr lang="en-US" sz="1600" dirty="0">
                <a:sym typeface="Calibri"/>
              </a:rPr>
              <a:t>War on Drugs</a:t>
            </a:r>
          </a:p>
          <a:p>
            <a:pPr lvl="1"/>
            <a:r>
              <a:rPr lang="en-US" sz="1600" dirty="0"/>
              <a:t>Proposed Changes to Public Charge </a:t>
            </a:r>
          </a:p>
          <a:p>
            <a:pPr lvl="1"/>
            <a:r>
              <a:rPr lang="en-US" sz="1600" dirty="0"/>
              <a:t>Muslim &amp; Latino Ban</a:t>
            </a:r>
          </a:p>
          <a:p>
            <a:pPr lvl="1"/>
            <a:r>
              <a:rPr lang="en-US" sz="1600" dirty="0"/>
              <a:t>Family Separation </a:t>
            </a:r>
          </a:p>
          <a:p>
            <a:pPr lvl="0"/>
            <a:r>
              <a:rPr lang="en-US" sz="2000" dirty="0">
                <a:sym typeface="Calibri"/>
              </a:rPr>
              <a:t>Vilification of Identity</a:t>
            </a:r>
            <a:endParaRPr lang="en-US" sz="2000" dirty="0"/>
          </a:p>
          <a:p>
            <a:pPr lvl="1"/>
            <a:r>
              <a:rPr lang="en-US" sz="1600" dirty="0">
                <a:sym typeface="Calibri"/>
              </a:rPr>
              <a:t>White supremacy and “Othering”</a:t>
            </a:r>
          </a:p>
          <a:p>
            <a:pPr lvl="1"/>
            <a:r>
              <a:rPr lang="en-US" sz="1600" dirty="0">
                <a:sym typeface="Calibri"/>
              </a:rPr>
              <a:t>Muslim = Terrorist</a:t>
            </a:r>
            <a:endParaRPr lang="en-US" sz="1600" dirty="0"/>
          </a:p>
          <a:p>
            <a:pPr lvl="1"/>
            <a:r>
              <a:rPr lang="en-US" sz="1600" dirty="0">
                <a:sym typeface="Calibri"/>
              </a:rPr>
              <a:t>Black = Thug</a:t>
            </a:r>
            <a:endParaRPr lang="en-US" sz="1600" dirty="0"/>
          </a:p>
          <a:p>
            <a:pPr lvl="1"/>
            <a:r>
              <a:rPr lang="en-US" sz="1600" dirty="0">
                <a:sym typeface="Calibri"/>
              </a:rPr>
              <a:t>Latinx = Undocumented</a:t>
            </a:r>
          </a:p>
          <a:p>
            <a:pPr lvl="1"/>
            <a:r>
              <a:rPr lang="en-US" sz="1600" dirty="0"/>
              <a:t>Native </a:t>
            </a:r>
            <a:r>
              <a:rPr lang="en-US" sz="1600"/>
              <a:t>= Savage</a:t>
            </a:r>
            <a:endParaRPr lang="en-US" sz="1600" dirty="0"/>
          </a:p>
          <a:p>
            <a:pPr lvl="0"/>
            <a:r>
              <a:rPr lang="en-US" sz="2000" dirty="0">
                <a:sym typeface="Calibri"/>
              </a:rPr>
              <a:t>Community Violence</a:t>
            </a:r>
            <a:endParaRPr lang="en-US" sz="2000" dirty="0"/>
          </a:p>
          <a:p>
            <a:pPr lvl="1"/>
            <a:r>
              <a:rPr lang="en-US" sz="1600" dirty="0">
                <a:sym typeface="Calibri"/>
              </a:rPr>
              <a:t>Shootings</a:t>
            </a:r>
          </a:p>
          <a:p>
            <a:pPr lvl="1"/>
            <a:r>
              <a:rPr lang="en-US" sz="1600" dirty="0">
                <a:sym typeface="Calibri"/>
              </a:rPr>
              <a:t>Sexual Assault</a:t>
            </a:r>
          </a:p>
          <a:p>
            <a:pPr lvl="1"/>
            <a:r>
              <a:rPr lang="en-US" sz="1600" dirty="0"/>
              <a:t>Refugee Asylum </a:t>
            </a:r>
          </a:p>
          <a:p>
            <a:pPr lvl="1"/>
            <a:r>
              <a:rPr lang="en-US" sz="1600" dirty="0"/>
              <a:t>Increase Law &amp; Immigration Enforcement Presence </a:t>
            </a:r>
          </a:p>
          <a:p>
            <a:pPr lvl="0"/>
            <a:r>
              <a:rPr lang="en-US" sz="2000" dirty="0">
                <a:sym typeface="Calibri"/>
              </a:rPr>
              <a:t>Concentrated Poverty</a:t>
            </a:r>
            <a:endParaRPr lang="en-US" sz="2000" dirty="0"/>
          </a:p>
          <a:p>
            <a:pPr lvl="1"/>
            <a:r>
              <a:rPr lang="en-US" sz="1600" dirty="0">
                <a:sym typeface="Calibri"/>
              </a:rPr>
              <a:t>Neighborhood appearance</a:t>
            </a:r>
            <a:endParaRPr lang="en-US" sz="1600" dirty="0"/>
          </a:p>
          <a:p>
            <a:pPr lvl="1"/>
            <a:r>
              <a:rPr lang="en-US" sz="1600" dirty="0">
                <a:sym typeface="Calibri"/>
              </a:rPr>
              <a:t>Police Presence</a:t>
            </a:r>
            <a:endParaRPr lang="en-US" sz="1600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5F46C02-E682-4AB3-8B2F-17B6EB45265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03"/>
          <a:stretch/>
        </p:blipFill>
        <p:spPr>
          <a:xfrm>
            <a:off x="3176388" y="1115673"/>
            <a:ext cx="3259344" cy="2045426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9B99D59-0E29-4108-B9E2-818C854B680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395" b="8144"/>
          <a:stretch/>
        </p:blipFill>
        <p:spPr>
          <a:xfrm>
            <a:off x="2813470" y="4583219"/>
            <a:ext cx="3507998" cy="206504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02BDDE9-654B-43EF-B0CE-08F42E2C52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0293" y="2793996"/>
            <a:ext cx="3677994" cy="2065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3708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>
                <a:sym typeface="Calibri"/>
              </a:rPr>
              <a:t>Community Trauma</a:t>
            </a:r>
          </a:p>
        </p:txBody>
      </p:sp>
      <p:pic>
        <p:nvPicPr>
          <p:cNvPr id="138" name="Shape 138" descr="Image result for ACE Study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51770" t="-5250" r="1174" b="87493"/>
          <a:stretch/>
        </p:blipFill>
        <p:spPr>
          <a:xfrm>
            <a:off x="2386023" y="2795764"/>
            <a:ext cx="2987225" cy="881784"/>
          </a:xfrm>
        </p:spPr>
      </p:pic>
      <p:pic>
        <p:nvPicPr>
          <p:cNvPr id="139" name="Shape 139" descr="Image result for adverse childhood experience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00" y="1166887"/>
            <a:ext cx="5861537" cy="545826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Arrow: Striped Right 5">
            <a:extLst>
              <a:ext uri="{FF2B5EF4-FFF2-40B4-BE49-F238E27FC236}">
                <a16:creationId xmlns:a16="http://schemas.microsoft.com/office/drawing/2014/main" id="{9D53B7B1-D061-4364-BCAB-2BE59FEB7853}"/>
              </a:ext>
            </a:extLst>
          </p:cNvPr>
          <p:cNvSpPr/>
          <p:nvPr/>
        </p:nvSpPr>
        <p:spPr>
          <a:xfrm>
            <a:off x="4180114" y="4416944"/>
            <a:ext cx="2158883" cy="751555"/>
          </a:xfrm>
          <a:prstGeom prst="stripedRight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Shape 138" descr="Image result for ACE Study">
            <a:extLst>
              <a:ext uri="{FF2B5EF4-FFF2-40B4-BE49-F238E27FC236}">
                <a16:creationId xmlns:a16="http://schemas.microsoft.com/office/drawing/2014/main" id="{B88BFEB7-8437-43A4-97E5-2AC801D5A507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 l="25019" t="1159" r="48791" b="88662"/>
          <a:stretch/>
        </p:blipFill>
        <p:spPr>
          <a:xfrm>
            <a:off x="2348009" y="2539142"/>
            <a:ext cx="1662547" cy="505430"/>
          </a:xfrm>
          <a:prstGeom prst="rect">
            <a:avLst/>
          </a:prstGeom>
        </p:spPr>
      </p:pic>
      <p:pic>
        <p:nvPicPr>
          <p:cNvPr id="9" name="Shape 138" descr="Image result for ACE Study">
            <a:extLst>
              <a:ext uri="{FF2B5EF4-FFF2-40B4-BE49-F238E27FC236}">
                <a16:creationId xmlns:a16="http://schemas.microsoft.com/office/drawing/2014/main" id="{4614AF11-2B18-4B9A-80F9-4C3500B9C053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 l="1173" r="74144" b="87492"/>
          <a:stretch/>
        </p:blipFill>
        <p:spPr>
          <a:xfrm>
            <a:off x="2443682" y="1890969"/>
            <a:ext cx="1566874" cy="621111"/>
          </a:xfrm>
          <a:prstGeom prst="rect">
            <a:avLst/>
          </a:prstGeom>
        </p:spPr>
      </p:pic>
      <p:sp>
        <p:nvSpPr>
          <p:cNvPr id="4" name="Left Brace 3">
            <a:extLst>
              <a:ext uri="{FF2B5EF4-FFF2-40B4-BE49-F238E27FC236}">
                <a16:creationId xmlns:a16="http://schemas.microsoft.com/office/drawing/2014/main" id="{8B78EC69-DBFC-4BD7-9733-0A6514C571FA}"/>
              </a:ext>
            </a:extLst>
          </p:cNvPr>
          <p:cNvSpPr/>
          <p:nvPr/>
        </p:nvSpPr>
        <p:spPr>
          <a:xfrm>
            <a:off x="2043994" y="1739164"/>
            <a:ext cx="570016" cy="2007005"/>
          </a:xfrm>
          <a:prstGeom prst="leftBrace">
            <a:avLst/>
          </a:prstGeom>
          <a:ln w="762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t Brace 13">
            <a:extLst>
              <a:ext uri="{FF2B5EF4-FFF2-40B4-BE49-F238E27FC236}">
                <a16:creationId xmlns:a16="http://schemas.microsoft.com/office/drawing/2014/main" id="{86B60171-F6BE-4221-91BF-3C015D579A70}"/>
              </a:ext>
            </a:extLst>
          </p:cNvPr>
          <p:cNvSpPr/>
          <p:nvPr/>
        </p:nvSpPr>
        <p:spPr>
          <a:xfrm>
            <a:off x="2063001" y="3896018"/>
            <a:ext cx="570016" cy="1720498"/>
          </a:xfrm>
          <a:prstGeom prst="leftBrace">
            <a:avLst/>
          </a:prstGeom>
          <a:ln w="762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8D996C-5A43-4DFA-927A-EC3ED0EF0A4F}"/>
              </a:ext>
            </a:extLst>
          </p:cNvPr>
          <p:cNvSpPr txBox="1"/>
          <p:nvPr/>
        </p:nvSpPr>
        <p:spPr>
          <a:xfrm>
            <a:off x="213755" y="2280061"/>
            <a:ext cx="1487529" cy="92333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Adverse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CHILDHOOD 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Experiences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18A9DE6-789F-4F5F-B5EE-1C206F304554}"/>
              </a:ext>
            </a:extLst>
          </p:cNvPr>
          <p:cNvSpPr txBox="1"/>
          <p:nvPr/>
        </p:nvSpPr>
        <p:spPr>
          <a:xfrm>
            <a:off x="213754" y="4291959"/>
            <a:ext cx="1487529" cy="92333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Adverse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COMMUNITY 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Experiences</a:t>
            </a:r>
          </a:p>
        </p:txBody>
      </p:sp>
      <p:sp>
        <p:nvSpPr>
          <p:cNvPr id="17" name="Arrow: Striped Right 16">
            <a:extLst>
              <a:ext uri="{FF2B5EF4-FFF2-40B4-BE49-F238E27FC236}">
                <a16:creationId xmlns:a16="http://schemas.microsoft.com/office/drawing/2014/main" id="{364F6C3F-8ABC-4BE1-95AE-87C10C68D0EC}"/>
              </a:ext>
            </a:extLst>
          </p:cNvPr>
          <p:cNvSpPr/>
          <p:nvPr/>
        </p:nvSpPr>
        <p:spPr>
          <a:xfrm>
            <a:off x="4180114" y="2136302"/>
            <a:ext cx="2158883" cy="751555"/>
          </a:xfrm>
          <a:prstGeom prst="stripedRightArrow">
            <a:avLst/>
          </a:prstGeom>
          <a:solidFill>
            <a:srgbClr val="723575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6865FD-1A95-4743-ACBB-6AC66CABFD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3682" y="3964357"/>
            <a:ext cx="1652159" cy="1652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258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929" y="629266"/>
            <a:ext cx="3651467" cy="1676603"/>
          </a:xfrm>
        </p:spPr>
        <p:txBody>
          <a:bodyPr vert="horz" lIns="91440" tIns="45720" rIns="91440" bIns="45720" numCol="1" rtlCol="0" anchor="ctr">
            <a:normAutofit/>
          </a:bodyPr>
          <a:lstStyle/>
          <a:p>
            <a:pPr algn="l"/>
            <a:r>
              <a:rPr lang="en-US" sz="3400" dirty="0">
                <a:solidFill>
                  <a:schemeClr val="tx1"/>
                </a:solidFill>
                <a:latin typeface="+mj-lt"/>
              </a:rPr>
              <a:t>ADVERSE COMMUNITY</a:t>
            </a:r>
            <a:br>
              <a:rPr lang="en-US" sz="3400" dirty="0">
                <a:solidFill>
                  <a:schemeClr val="tx1"/>
                </a:solidFill>
                <a:latin typeface="+mj-lt"/>
              </a:rPr>
            </a:br>
            <a:r>
              <a:rPr lang="en-US" sz="3400" dirty="0">
                <a:solidFill>
                  <a:schemeClr val="tx1"/>
                </a:solidFill>
                <a:latin typeface="+mj-lt"/>
              </a:rPr>
              <a:t>EXPERIENCES 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A363DBA4-205F-418F-AF04-A16341E082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8931" y="2438400"/>
            <a:ext cx="3651466" cy="3785419"/>
          </a:xfrm>
        </p:spPr>
        <p:txBody>
          <a:bodyPr vert="horz" lIns="91440" tIns="45720" rIns="91440" bIns="45720" rtlCol="0">
            <a:normAutofit/>
          </a:bodyPr>
          <a:lstStyle/>
          <a:p>
            <a:endParaRPr lang="en-US" sz="1800">
              <a:solidFill>
                <a:schemeClr val="tx1"/>
              </a:solidFill>
            </a:endParaRPr>
          </a:p>
        </p:txBody>
      </p:sp>
      <p:pic>
        <p:nvPicPr>
          <p:cNvPr id="7" name="Content Placeholder 6" descr="A person taking a selfie in a room&#10;&#10;Description automatically generated">
            <a:extLst>
              <a:ext uri="{FF2B5EF4-FFF2-40B4-BE49-F238E27FC236}">
                <a16:creationId xmlns:a16="http://schemas.microsoft.com/office/drawing/2014/main" id="{593684C1-345D-4A9C-B1D8-1A228B46679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0" r="9700"/>
          <a:stretch/>
        </p:blipFill>
        <p:spPr>
          <a:xfrm>
            <a:off x="4639056" y="10"/>
            <a:ext cx="7552944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7932842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40"/>
          <p:cNvSpPr txBox="1">
            <a:spLocks noGrp="1"/>
          </p:cNvSpPr>
          <p:nvPr>
            <p:ph type="title"/>
          </p:nvPr>
        </p:nvSpPr>
        <p:spPr>
          <a:xfrm>
            <a:off x="0" y="320565"/>
            <a:ext cx="12192000" cy="881700"/>
          </a:xfrm>
          <a:prstGeom prst="rect">
            <a:avLst/>
          </a:prstGeom>
          <a:solidFill>
            <a:srgbClr val="4FCE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IMPACT OF THE WAR ON DRUGS IN CALIFORNIA</a:t>
            </a:r>
            <a:endParaRPr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" name="Google Shape;318;p40"/>
          <p:cNvSpPr txBox="1">
            <a:spLocks noGrp="1"/>
          </p:cNvSpPr>
          <p:nvPr>
            <p:ph type="body" idx="1"/>
          </p:nvPr>
        </p:nvSpPr>
        <p:spPr>
          <a:xfrm>
            <a:off x="370352" y="1364429"/>
            <a:ext cx="6722791" cy="4377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3051"/>
              </a:buClr>
              <a:buSzPts val="2800"/>
              <a:buFont typeface="Arial"/>
              <a:buChar char="•"/>
            </a:pPr>
            <a:r>
              <a:rPr lang="en-US" sz="3600" b="0" i="0" u="none" strike="noStrike" cap="none" dirty="0">
                <a:solidFill>
                  <a:srgbClr val="113051"/>
                </a:solidFill>
                <a:latin typeface="Calibri"/>
                <a:ea typeface="Calibri"/>
                <a:cs typeface="Calibri"/>
                <a:sym typeface="Calibri"/>
              </a:rPr>
              <a:t>Community </a:t>
            </a:r>
            <a:r>
              <a:rPr lang="en-US" sz="3600" b="1" i="0" u="none" strike="noStrike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trauma</a:t>
            </a:r>
            <a:endParaRPr sz="3600" dirty="0"/>
          </a:p>
          <a:p>
            <a:pPr marL="6858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3051"/>
              </a:buClr>
              <a:buSzPts val="24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rgbClr val="113051"/>
                </a:solidFill>
                <a:latin typeface="Calibri"/>
                <a:ea typeface="Calibri"/>
                <a:cs typeface="Calibri"/>
                <a:sym typeface="Calibri"/>
              </a:rPr>
              <a:t>Incarceration and family separation</a:t>
            </a:r>
            <a:endParaRPr sz="3200" dirty="0"/>
          </a:p>
          <a:p>
            <a:pPr marL="2286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3051"/>
              </a:buClr>
              <a:buSzPts val="2800"/>
              <a:buFont typeface="Arial"/>
              <a:buChar char="•"/>
            </a:pPr>
            <a:r>
              <a:rPr lang="en-US" sz="3600" b="0" i="0" u="none" strike="noStrike" cap="none" dirty="0">
                <a:solidFill>
                  <a:srgbClr val="113051"/>
                </a:solidFill>
                <a:latin typeface="Calibri"/>
                <a:ea typeface="Calibri"/>
                <a:cs typeface="Calibri"/>
                <a:sym typeface="Calibri"/>
              </a:rPr>
              <a:t>Felony convictions </a:t>
            </a:r>
            <a:r>
              <a:rPr lang="en-US" sz="3600" b="1" i="0" u="none" strike="noStrike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jeopardized</a:t>
            </a:r>
            <a:endParaRPr sz="3600" dirty="0"/>
          </a:p>
          <a:p>
            <a:pPr marL="6858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3051"/>
              </a:buClr>
              <a:buSzPts val="24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rgbClr val="113051"/>
                </a:solidFill>
                <a:latin typeface="Calibri"/>
                <a:ea typeface="Calibri"/>
                <a:cs typeface="Calibri"/>
                <a:sym typeface="Calibri"/>
              </a:rPr>
              <a:t>Immigration Status</a:t>
            </a:r>
            <a:endParaRPr sz="3200" dirty="0"/>
          </a:p>
          <a:p>
            <a:pPr marL="6858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3051"/>
              </a:buClr>
              <a:buSzPts val="24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rgbClr val="113051"/>
                </a:solidFill>
                <a:latin typeface="Calibri"/>
                <a:ea typeface="Calibri"/>
                <a:cs typeface="Calibri"/>
                <a:sym typeface="Calibri"/>
              </a:rPr>
              <a:t>Child custody</a:t>
            </a:r>
            <a:endParaRPr sz="3200" dirty="0"/>
          </a:p>
          <a:p>
            <a:pPr marL="6858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3051"/>
              </a:buClr>
              <a:buSzPts val="24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rgbClr val="113051"/>
                </a:solidFill>
                <a:latin typeface="Calibri"/>
                <a:ea typeface="Calibri"/>
                <a:cs typeface="Calibri"/>
                <a:sym typeface="Calibri"/>
              </a:rPr>
              <a:t>Employment </a:t>
            </a:r>
            <a:endParaRPr sz="3200" dirty="0"/>
          </a:p>
          <a:p>
            <a:pPr marL="6858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3051"/>
              </a:buClr>
              <a:buSzPts val="24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rgbClr val="113051"/>
                </a:solidFill>
                <a:latin typeface="Calibri"/>
                <a:ea typeface="Calibri"/>
                <a:cs typeface="Calibri"/>
                <a:sym typeface="Calibri"/>
              </a:rPr>
              <a:t>Housing</a:t>
            </a:r>
            <a:endParaRPr sz="3200" dirty="0"/>
          </a:p>
          <a:p>
            <a:pPr marL="6858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3051"/>
              </a:buClr>
              <a:buSzPts val="24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rgbClr val="113051"/>
                </a:solidFill>
                <a:latin typeface="Calibri"/>
                <a:ea typeface="Calibri"/>
                <a:cs typeface="Calibri"/>
                <a:sym typeface="Calibri"/>
              </a:rPr>
              <a:t>Social services</a:t>
            </a:r>
            <a:endParaRPr sz="3200" dirty="0"/>
          </a:p>
          <a:p>
            <a:pPr marL="685800" marR="0" lvl="1" indent="-762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113051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11305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9" name="Google Shape;319;p40" descr="Image of the words &quot;Mass Incarceration&quot; and a picture of a prison with chains on the doors and bars on the windows. The word &quot;Mass&quot; is covered in red bars." title="Mass Incarceration"/>
          <p:cNvPicPr preferRelativeResize="0"/>
          <p:nvPr/>
        </p:nvPicPr>
        <p:blipFill rotWithShape="1">
          <a:blip r:embed="rId3">
            <a:alphaModFix/>
          </a:blip>
          <a:srcRect l="8511" r="11377" b="10131"/>
          <a:stretch/>
        </p:blipFill>
        <p:spPr>
          <a:xfrm>
            <a:off x="7237476" y="1842895"/>
            <a:ext cx="4584172" cy="412912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4D13607-A030-490B-8DB7-B5E86872B206}"/>
              </a:ext>
            </a:extLst>
          </p:cNvPr>
          <p:cNvSpPr txBox="1"/>
          <p:nvPr/>
        </p:nvSpPr>
        <p:spPr>
          <a:xfrm>
            <a:off x="2838420" y="5903745"/>
            <a:ext cx="679869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Sources:</a:t>
            </a:r>
          </a:p>
          <a:p>
            <a:r>
              <a:rPr lang="en-US" sz="1000" dirty="0"/>
              <a:t>National Center on Addiction &amp; Substance Abuse. Behind Bars II: Substance Abuse and America’s Prison Population (2010).</a:t>
            </a:r>
          </a:p>
          <a:p>
            <a:r>
              <a:rPr lang="en-US" sz="1000" dirty="0"/>
              <a:t>American Civil Liberties Union. The War on Marijuana in Black and White: Billions of Dollars Wasted on Racially Biased Arrests (June 2013). </a:t>
            </a:r>
          </a:p>
        </p:txBody>
      </p:sp>
    </p:spTree>
    <p:extLst>
      <p:ext uri="{BB962C8B-B14F-4D97-AF65-F5344CB8AC3E}">
        <p14:creationId xmlns:p14="http://schemas.microsoft.com/office/powerpoint/2010/main" val="4735282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C78F2-509C-4790-9328-6E668AFC94B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/>
              <a:t>THE IMPACT IN NUMBERS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548E1A-BBBB-44FE-8E68-05E0383F24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046" y="4123562"/>
            <a:ext cx="6019800" cy="215103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en-US" sz="6000" dirty="0">
                <a:solidFill>
                  <a:srgbClr val="FF6600"/>
                </a:solidFill>
              </a:rPr>
              <a:t>MISDEMEANORS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6000" dirty="0"/>
              <a:t>FELONIES</a:t>
            </a:r>
          </a:p>
        </p:txBody>
      </p:sp>
      <p:pic>
        <p:nvPicPr>
          <p:cNvPr id="1028" name="Picture 4" descr="Image result for latino man avatar">
            <a:extLst>
              <a:ext uri="{FF2B5EF4-FFF2-40B4-BE49-F238E27FC236}">
                <a16:creationId xmlns:a16="http://schemas.microsoft.com/office/drawing/2014/main" id="{1CE452B8-078E-4255-A685-32CAD74DCE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43" r="33081"/>
          <a:stretch/>
        </p:blipFill>
        <p:spPr bwMode="auto">
          <a:xfrm>
            <a:off x="8604043" y="1040666"/>
            <a:ext cx="1796903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black man avatar">
            <a:extLst>
              <a:ext uri="{FF2B5EF4-FFF2-40B4-BE49-F238E27FC236}">
                <a16:creationId xmlns:a16="http://schemas.microsoft.com/office/drawing/2014/main" id="{015C49EF-1D50-4C73-84B4-CFCA4B2BF2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19" t="26357" r="42409" b="50387"/>
          <a:stretch/>
        </p:blipFill>
        <p:spPr bwMode="auto">
          <a:xfrm>
            <a:off x="9948861" y="2564260"/>
            <a:ext cx="1446029" cy="1594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1670BB8-B020-4DE4-BDD0-BEDE98EE5037}"/>
              </a:ext>
            </a:extLst>
          </p:cNvPr>
          <p:cNvSpPr/>
          <p:nvPr/>
        </p:nvSpPr>
        <p:spPr>
          <a:xfrm>
            <a:off x="9693881" y="4010458"/>
            <a:ext cx="23086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>
                <a:ln w="0"/>
                <a:solidFill>
                  <a:srgbClr val="FF66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100% </a:t>
            </a:r>
            <a:r>
              <a:rPr kumimoji="0" lang="en-US" sz="5400" b="0" i="0" u="none" strike="noStrike" kern="1200" cap="none" spc="0" normalizeH="0" baseline="0" noProof="0" dirty="0">
                <a:ln w="0"/>
                <a:solidFill>
                  <a:srgbClr val="FF66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</a:t>
            </a:r>
            <a:endParaRPr kumimoji="0" lang="en-US" sz="5400" b="0" i="0" u="none" strike="noStrike" kern="1200" cap="none" spc="0" normalizeH="0" baseline="0" noProof="0" dirty="0">
              <a:ln w="0"/>
              <a:solidFill>
                <a:srgbClr val="FF66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6519E2C-D14D-4EFE-87DE-A7E4F67735DE}"/>
              </a:ext>
            </a:extLst>
          </p:cNvPr>
          <p:cNvSpPr/>
          <p:nvPr/>
        </p:nvSpPr>
        <p:spPr>
          <a:xfrm>
            <a:off x="7415336" y="4010458"/>
            <a:ext cx="19575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>
                <a:ln w="0"/>
                <a:solidFill>
                  <a:srgbClr val="FF66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45% </a:t>
            </a:r>
            <a:r>
              <a:rPr kumimoji="0" lang="en-US" sz="5400" b="0" i="0" u="none" strike="noStrike" kern="1200" cap="none" spc="0" normalizeH="0" baseline="0" noProof="0" dirty="0">
                <a:ln w="0"/>
                <a:solidFill>
                  <a:srgbClr val="FF66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</a:t>
            </a:r>
            <a:endParaRPr kumimoji="0" lang="en-US" sz="5400" b="0" i="0" u="none" strike="noStrike" kern="1200" cap="none" spc="0" normalizeH="0" baseline="0" noProof="0" dirty="0">
              <a:ln w="0"/>
              <a:solidFill>
                <a:srgbClr val="FF66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62CECC5-5EF2-4A7C-8E7A-B1EE6173E250}"/>
              </a:ext>
            </a:extLst>
          </p:cNvPr>
          <p:cNvSpPr/>
          <p:nvPr/>
        </p:nvSpPr>
        <p:spPr>
          <a:xfrm>
            <a:off x="7415336" y="4968053"/>
            <a:ext cx="19575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26% </a:t>
            </a:r>
            <a:r>
              <a:rPr kumimoji="0" lang="en-US" sz="5400" b="0" i="0" u="none" strike="noStrike" kern="1200" cap="none" spc="0" normalizeH="0" baseline="0" noProof="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</a:t>
            </a:r>
            <a:endParaRPr kumimoji="0" lang="en-US" sz="5400" b="0" i="0" u="none" strike="noStrike" kern="1200" cap="none" spc="0" normalizeH="0" baseline="0" noProof="0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F7CEBFE-17F1-4CD3-9E8E-440C9AFB68A3}"/>
              </a:ext>
            </a:extLst>
          </p:cNvPr>
          <p:cNvSpPr/>
          <p:nvPr/>
        </p:nvSpPr>
        <p:spPr>
          <a:xfrm>
            <a:off x="9693880" y="4913848"/>
            <a:ext cx="23086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500% </a:t>
            </a:r>
            <a:r>
              <a:rPr kumimoji="0" lang="en-US" sz="5400" b="0" i="0" u="none" strike="noStrike" kern="1200" cap="none" spc="0" normalizeH="0" baseline="0" noProof="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</a:t>
            </a:r>
            <a:endParaRPr kumimoji="0" lang="en-US" sz="5400" b="0" i="0" u="none" strike="noStrike" kern="1200" cap="none" spc="0" normalizeH="0" baseline="0" noProof="0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EBBDB9-5118-4A46-B48F-627AF1E5945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2682" t="6879" r="10573" b="65086"/>
          <a:stretch/>
        </p:blipFill>
        <p:spPr>
          <a:xfrm>
            <a:off x="7691388" y="2439743"/>
            <a:ext cx="1026926" cy="171940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F5FD611-D6EA-4283-8BDE-CF58EB0FC382}"/>
              </a:ext>
            </a:extLst>
          </p:cNvPr>
          <p:cNvSpPr/>
          <p:nvPr/>
        </p:nvSpPr>
        <p:spPr>
          <a:xfrm>
            <a:off x="217967" y="911657"/>
            <a:ext cx="72746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3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 Arrests for Marijuana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7C466A7-F992-4A01-9C18-A92E0FF29BBC}"/>
              </a:ext>
            </a:extLst>
          </p:cNvPr>
          <p:cNvSpPr/>
          <p:nvPr/>
        </p:nvSpPr>
        <p:spPr>
          <a:xfrm>
            <a:off x="217967" y="3691041"/>
            <a:ext cx="72746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>
                <a:srgbClr val="C00000"/>
              </a:buClr>
              <a:buSzPts val="2400"/>
            </a:pPr>
            <a:r>
              <a:rPr lang="en-US" sz="28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Differences </a:t>
            </a:r>
            <a:r>
              <a:rPr lang="en-US" sz="2800" b="1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ENTIRELY</a:t>
            </a:r>
            <a:r>
              <a:rPr lang="en-US" sz="28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attributable to racial bias</a:t>
            </a:r>
            <a:endParaRPr lang="en-US" sz="1600" dirty="0">
              <a:solidFill>
                <a:schemeClr val="tx1"/>
              </a:solidFill>
            </a:endParaRP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97B6AEAA-69F6-4A3B-B424-A918AB2A74B7}"/>
              </a:ext>
            </a:extLst>
          </p:cNvPr>
          <p:cNvGraphicFramePr/>
          <p:nvPr>
            <p:extLst/>
          </p:nvPr>
        </p:nvGraphicFramePr>
        <p:xfrm>
          <a:off x="347861" y="1434073"/>
          <a:ext cx="3801404" cy="21510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F5E7FFDB-B773-491B-8468-A2697468188D}"/>
              </a:ext>
            </a:extLst>
          </p:cNvPr>
          <p:cNvSpPr txBox="1"/>
          <p:nvPr/>
        </p:nvSpPr>
        <p:spPr>
          <a:xfrm>
            <a:off x="3615581" y="2310407"/>
            <a:ext cx="38014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Simple Possession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0F131F3-D2CA-4B44-BBAD-FBB06BA40F33}"/>
              </a:ext>
            </a:extLst>
          </p:cNvPr>
          <p:cNvSpPr txBox="1"/>
          <p:nvPr/>
        </p:nvSpPr>
        <p:spPr>
          <a:xfrm>
            <a:off x="1520124" y="2758317"/>
            <a:ext cx="65281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Sources: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EC6D84-E6DC-466A-8702-4F3E152C7CA5}"/>
              </a:ext>
            </a:extLst>
          </p:cNvPr>
          <p:cNvSpPr txBox="1"/>
          <p:nvPr/>
        </p:nvSpPr>
        <p:spPr>
          <a:xfrm>
            <a:off x="3001140" y="5986677"/>
            <a:ext cx="898287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Sources: Paul </a:t>
            </a:r>
            <a:r>
              <a:rPr lang="en-US" sz="1000" dirty="0" err="1"/>
              <a:t>Guerino</a:t>
            </a:r>
            <a:r>
              <a:rPr lang="en-US" sz="1000" dirty="0"/>
              <a:t>, Paige M. Harrison &amp; William J. Sabol, U.S, Department of Justice, Bureau of Justice Statistics, Prisoners In 2010 (Dec. 2011).</a:t>
            </a:r>
          </a:p>
          <a:p>
            <a:r>
              <a:rPr lang="en-US" sz="1000" dirty="0"/>
              <a:t>Drug Policy Alliance &amp; ACLU-CA. Marijuana Enforcement Disparities in California: A Racial Injustice (May 2016).</a:t>
            </a:r>
          </a:p>
          <a:p>
            <a:r>
              <a:rPr lang="en-US" sz="1000" dirty="0"/>
              <a:t>Katherine Beckett. ACLU Drug Law Reform Project &amp; The Defender Association. Race and Drug Law Enforcement in Seattle (2008).</a:t>
            </a:r>
          </a:p>
          <a:p>
            <a:r>
              <a:rPr lang="en-US" sz="1000" dirty="0" err="1"/>
              <a:t>Ojmarrh</a:t>
            </a:r>
            <a:r>
              <a:rPr lang="en-US" sz="1000" dirty="0"/>
              <a:t> Mitchell &amp; Michael S. </a:t>
            </a:r>
            <a:r>
              <a:rPr lang="en-US" sz="1000" dirty="0" err="1"/>
              <a:t>Caudy</a:t>
            </a:r>
            <a:r>
              <a:rPr lang="en-US" sz="1000" dirty="0"/>
              <a:t>. Examining Racial Disparities in Drug Arrests. Justice Quarterly (2013).</a:t>
            </a:r>
          </a:p>
          <a:p>
            <a:r>
              <a:rPr lang="en-US" sz="1000" dirty="0"/>
              <a:t>Drug Policy Alliance. It’s Not Legal Yet: Nearly 500,000 Californians Arrested for Marijuana in Last Decade (August 2016).</a:t>
            </a:r>
          </a:p>
        </p:txBody>
      </p:sp>
    </p:spTree>
    <p:extLst>
      <p:ext uri="{BB962C8B-B14F-4D97-AF65-F5344CB8AC3E}">
        <p14:creationId xmlns:p14="http://schemas.microsoft.com/office/powerpoint/2010/main" val="30400277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3477C-F1D4-41F1-8EF0-8DBD52250404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sz="4000">
                <a:solidFill>
                  <a:srgbClr val="C00000"/>
                </a:solidFill>
              </a:rPr>
              <a:t>RED</a:t>
            </a:r>
            <a:r>
              <a:rPr lang="en-US" sz="4000"/>
              <a:t>LINING: An Example of Institutional Racism 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6399D63-142E-4C5F-80C3-FCB3A648FB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426" y="1147336"/>
            <a:ext cx="6099700" cy="4909207"/>
          </a:xfrm>
        </p:spPr>
        <p:txBody>
          <a:bodyPr>
            <a:normAutofit/>
          </a:bodyPr>
          <a:lstStyle/>
          <a:p>
            <a:r>
              <a:rPr lang="en-US" sz="3200"/>
              <a:t>Official Practice 1934-1968</a:t>
            </a:r>
          </a:p>
          <a:p>
            <a:r>
              <a:rPr lang="en-US" sz="3200"/>
              <a:t>Grades that FHA gave to neighborhoods </a:t>
            </a:r>
          </a:p>
          <a:p>
            <a:pPr lvl="1"/>
            <a:r>
              <a:rPr lang="en-US" sz="2800" b="1">
                <a:solidFill>
                  <a:srgbClr val="00B050"/>
                </a:solidFill>
              </a:rPr>
              <a:t>Green (A) </a:t>
            </a:r>
            <a:r>
              <a:rPr lang="en-US" sz="2800"/>
              <a:t>- “best” </a:t>
            </a:r>
          </a:p>
          <a:p>
            <a:pPr lvl="1"/>
            <a:r>
              <a:rPr lang="en-US" sz="2800" b="1">
                <a:solidFill>
                  <a:srgbClr val="00B0F0"/>
                </a:solidFill>
              </a:rPr>
              <a:t>Blue (B)  </a:t>
            </a:r>
            <a:r>
              <a:rPr lang="en-US" sz="2800"/>
              <a:t>- “still desirable” </a:t>
            </a:r>
          </a:p>
          <a:p>
            <a:pPr lvl="1"/>
            <a:r>
              <a:rPr lang="en-US" sz="2800" b="1">
                <a:solidFill>
                  <a:srgbClr val="FFC000"/>
                </a:solidFill>
              </a:rPr>
              <a:t>Yellow (C) </a:t>
            </a:r>
            <a:r>
              <a:rPr lang="en-US" sz="2800"/>
              <a:t>- “definitely declining”</a:t>
            </a:r>
          </a:p>
          <a:p>
            <a:pPr lvl="1"/>
            <a:r>
              <a:rPr lang="en-US" sz="2800" b="1">
                <a:solidFill>
                  <a:srgbClr val="C00000"/>
                </a:solidFill>
              </a:rPr>
              <a:t>Red (D) </a:t>
            </a:r>
            <a:r>
              <a:rPr lang="en-US" sz="2800"/>
              <a:t>for “hazardous”</a:t>
            </a:r>
          </a:p>
          <a:p>
            <a:r>
              <a:rPr lang="en-US" sz="3200"/>
              <a:t>System based on white supremacy and proximity to blackness</a:t>
            </a:r>
            <a:endParaRPr lang="en-US" sz="3200" dirty="0"/>
          </a:p>
        </p:txBody>
      </p:sp>
      <p:pic>
        <p:nvPicPr>
          <p:cNvPr id="6" name="Content Placeholder 8">
            <a:extLst>
              <a:ext uri="{FF2B5EF4-FFF2-40B4-BE49-F238E27FC236}">
                <a16:creationId xmlns:a16="http://schemas.microsoft.com/office/drawing/2014/main" id="{2EEB0F44-D112-4A60-ADA9-D4786B00609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clrChange>
              <a:clrFrom>
                <a:srgbClr val="EDDACC"/>
              </a:clrFrom>
              <a:clrTo>
                <a:srgbClr val="EDDA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6" t="5718" r="4176" b="27704"/>
          <a:stretch/>
        </p:blipFill>
        <p:spPr>
          <a:xfrm>
            <a:off x="6683535" y="1147336"/>
            <a:ext cx="4694897" cy="53287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5075879-B7F6-4728-9694-411F64B1A409}"/>
              </a:ext>
            </a:extLst>
          </p:cNvPr>
          <p:cNvSpPr txBox="1"/>
          <p:nvPr/>
        </p:nvSpPr>
        <p:spPr>
          <a:xfrm>
            <a:off x="2806996" y="6508961"/>
            <a:ext cx="87478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Source: https://www.theatlantic.com/business/archive/2014/05/the-racist-housing-policy-that-made-your-neighborhood/371439/</a:t>
            </a:r>
          </a:p>
        </p:txBody>
      </p:sp>
    </p:spTree>
    <p:extLst>
      <p:ext uri="{BB962C8B-B14F-4D97-AF65-F5344CB8AC3E}">
        <p14:creationId xmlns:p14="http://schemas.microsoft.com/office/powerpoint/2010/main" val="13772787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E7DFA-8D17-4CD9-B552-9FB6C3F5A0C3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algn="l"/>
            <a:r>
              <a:rPr lang="en-US" dirty="0"/>
              <a:t>THE LEGACY OF REDLINING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7264B1-15E3-4CC2-9060-A3B5485520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0016" y="1187594"/>
            <a:ext cx="5214728" cy="470058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600" b="1" i="1" dirty="0"/>
              <a:t>Fifty Years </a:t>
            </a:r>
            <a:r>
              <a:rPr lang="en-US" sz="3600" dirty="0"/>
              <a:t>later in 2018…</a:t>
            </a:r>
          </a:p>
          <a:p>
            <a:r>
              <a:rPr lang="en-US" sz="3300" b="1" dirty="0">
                <a:solidFill>
                  <a:srgbClr val="C00000"/>
                </a:solidFill>
              </a:rPr>
              <a:t>2/3</a:t>
            </a:r>
            <a:r>
              <a:rPr lang="en-US" sz="3300" dirty="0"/>
              <a:t> of </a:t>
            </a:r>
            <a:r>
              <a:rPr lang="en-US" sz="3300" b="1" dirty="0">
                <a:solidFill>
                  <a:srgbClr val="C00000"/>
                </a:solidFill>
              </a:rPr>
              <a:t>D areas</a:t>
            </a:r>
            <a:r>
              <a:rPr lang="en-US" sz="3300" b="1" dirty="0"/>
              <a:t> </a:t>
            </a:r>
            <a:r>
              <a:rPr lang="en-US" sz="3300" dirty="0"/>
              <a:t>are inhabited by mostly Black and Latinos</a:t>
            </a:r>
          </a:p>
          <a:p>
            <a:r>
              <a:rPr lang="en-US" sz="3300" b="1" dirty="0">
                <a:solidFill>
                  <a:srgbClr val="C00000"/>
                </a:solidFill>
              </a:rPr>
              <a:t>3/4</a:t>
            </a:r>
            <a:r>
              <a:rPr lang="en-US" sz="3300" b="1" dirty="0"/>
              <a:t> </a:t>
            </a:r>
            <a:r>
              <a:rPr lang="en-US" sz="3300" dirty="0"/>
              <a:t>of </a:t>
            </a:r>
            <a:r>
              <a:rPr lang="en-US" sz="3300" b="1" dirty="0">
                <a:solidFill>
                  <a:srgbClr val="C00000"/>
                </a:solidFill>
              </a:rPr>
              <a:t>D areas</a:t>
            </a:r>
            <a:r>
              <a:rPr lang="en-US" sz="3300" dirty="0"/>
              <a:t> continue to struggle economically</a:t>
            </a:r>
          </a:p>
          <a:p>
            <a:r>
              <a:rPr lang="en-US" sz="3300" b="1" dirty="0">
                <a:solidFill>
                  <a:schemeClr val="accent4">
                    <a:lumMod val="75000"/>
                  </a:schemeClr>
                </a:solidFill>
              </a:rPr>
              <a:t>91% </a:t>
            </a:r>
            <a:r>
              <a:rPr lang="en-US" sz="3300" dirty="0"/>
              <a:t>of </a:t>
            </a:r>
            <a:r>
              <a:rPr lang="en-US" sz="3300" b="1" dirty="0">
                <a:solidFill>
                  <a:schemeClr val="accent4">
                    <a:lumMod val="75000"/>
                  </a:schemeClr>
                </a:solidFill>
              </a:rPr>
              <a:t>A areas </a:t>
            </a:r>
            <a:r>
              <a:rPr lang="en-US" sz="3300" dirty="0"/>
              <a:t>remain middle-to-upper-income today</a:t>
            </a:r>
          </a:p>
          <a:p>
            <a:r>
              <a:rPr lang="en-US" sz="3300" b="1" dirty="0">
                <a:solidFill>
                  <a:schemeClr val="accent4">
                    <a:lumMod val="75000"/>
                  </a:schemeClr>
                </a:solidFill>
              </a:rPr>
              <a:t>85% </a:t>
            </a:r>
            <a:r>
              <a:rPr lang="en-US" sz="3300" dirty="0"/>
              <a:t>of</a:t>
            </a:r>
            <a:r>
              <a:rPr lang="en-US" sz="3300" b="1" dirty="0">
                <a:solidFill>
                  <a:schemeClr val="accent4">
                    <a:lumMod val="75000"/>
                  </a:schemeClr>
                </a:solidFill>
              </a:rPr>
              <a:t> A areas </a:t>
            </a:r>
            <a:r>
              <a:rPr lang="en-US" sz="3300" dirty="0"/>
              <a:t>still predominantly white</a:t>
            </a:r>
          </a:p>
        </p:txBody>
      </p:sp>
      <p:pic>
        <p:nvPicPr>
          <p:cNvPr id="11266" name="Picture 2" descr="Image result for post racial society">
            <a:extLst>
              <a:ext uri="{FF2B5EF4-FFF2-40B4-BE49-F238E27FC236}">
                <a16:creationId xmlns:a16="http://schemas.microsoft.com/office/drawing/2014/main" id="{A621E09D-53CF-422F-9064-7CB798FFF73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8" t="2661" r="2893" b="2593"/>
          <a:stretch/>
        </p:blipFill>
        <p:spPr bwMode="auto">
          <a:xfrm>
            <a:off x="5895191" y="1187594"/>
            <a:ext cx="6185648" cy="436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674EC85-4B38-4B1F-A312-57992A5BD68D}"/>
              </a:ext>
            </a:extLst>
          </p:cNvPr>
          <p:cNvSpPr txBox="1"/>
          <p:nvPr/>
        </p:nvSpPr>
        <p:spPr>
          <a:xfrm>
            <a:off x="2902689" y="6188148"/>
            <a:ext cx="90695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Source: https://www.washingtonpost.com/news/wonk/wp/2018/03/28/redlining-was-banned-50-years-ago-its-still-hurting-minorities-today/?utm_term=.643dd676fb9a</a:t>
            </a:r>
          </a:p>
        </p:txBody>
      </p:sp>
    </p:spTree>
    <p:extLst>
      <p:ext uri="{BB962C8B-B14F-4D97-AF65-F5344CB8AC3E}">
        <p14:creationId xmlns:p14="http://schemas.microsoft.com/office/powerpoint/2010/main" val="9950930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dirty="0"/>
              <a:t>THE IMPACT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4700" y="1360339"/>
            <a:ext cx="5641300" cy="4151462"/>
          </a:xfrm>
        </p:spPr>
        <p:txBody>
          <a:bodyPr numCol="1">
            <a:normAutofit lnSpcReduction="10000"/>
          </a:bodyPr>
          <a:lstStyle/>
          <a:p>
            <a:pPr marL="50800" indent="0">
              <a:buNone/>
            </a:pPr>
            <a:r>
              <a:rPr lang="en-US" sz="3000" b="1" dirty="0"/>
              <a:t>Expected Disproportionality </a:t>
            </a:r>
          </a:p>
          <a:p>
            <a:r>
              <a:rPr lang="en-US" sz="3000" dirty="0"/>
              <a:t>Poor/underperforming schools </a:t>
            </a:r>
          </a:p>
          <a:p>
            <a:r>
              <a:rPr lang="en-US" sz="3000" dirty="0"/>
              <a:t>Poorly maintained areas </a:t>
            </a:r>
          </a:p>
          <a:p>
            <a:r>
              <a:rPr lang="en-US" sz="3000" dirty="0"/>
              <a:t>Food deserts </a:t>
            </a:r>
          </a:p>
          <a:p>
            <a:r>
              <a:rPr lang="en-US" sz="3000" dirty="0"/>
              <a:t>Community violence </a:t>
            </a:r>
          </a:p>
          <a:p>
            <a:r>
              <a:rPr lang="en-US" sz="3000" dirty="0"/>
              <a:t>High incarceration rates </a:t>
            </a:r>
          </a:p>
          <a:p>
            <a:r>
              <a:rPr lang="en-US" sz="3000" dirty="0"/>
              <a:t>Higher disease burden</a:t>
            </a:r>
          </a:p>
          <a:p>
            <a:r>
              <a:rPr lang="en-US" sz="3000" dirty="0"/>
              <a:t>Lower life expectancy</a:t>
            </a:r>
          </a:p>
        </p:txBody>
      </p:sp>
      <p:pic>
        <p:nvPicPr>
          <p:cNvPr id="2050" name="Picture 2" descr="Image result for trash on the stre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33677" y="1258738"/>
            <a:ext cx="4241423" cy="5281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50919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0" name="Google Shape;550;p121"/>
          <p:cNvGrpSpPr/>
          <p:nvPr/>
        </p:nvGrpSpPr>
        <p:grpSpPr>
          <a:xfrm>
            <a:off x="3042577" y="917180"/>
            <a:ext cx="5487600" cy="5457329"/>
            <a:chOff x="865504" y="20622"/>
            <a:chExt cx="4115700" cy="4092997"/>
          </a:xfrm>
        </p:grpSpPr>
        <p:sp>
          <p:nvSpPr>
            <p:cNvPr id="551" name="Google Shape;551;p121"/>
            <p:cNvSpPr/>
            <p:nvPr/>
          </p:nvSpPr>
          <p:spPr>
            <a:xfrm>
              <a:off x="865504" y="20622"/>
              <a:ext cx="4115700" cy="3917700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rgbClr val="BBBBBB"/>
                </a:gs>
              </a:gsLst>
              <a:lin ang="16200038" scaled="0"/>
            </a:gradFill>
            <a:ln>
              <a:noFill/>
            </a:ln>
            <a:effectLst>
              <a:outerShdw blurRad="39999" dist="23000" dir="5400000" rotWithShape="0">
                <a:srgbClr val="000000">
                  <a:alpha val="34509"/>
                </a:srgbClr>
              </a:outerShdw>
            </a:effectLst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buClr>
                  <a:srgbClr val="000000"/>
                </a:buClr>
                <a:buSzPts val="1400"/>
              </a:pPr>
              <a:endParaRPr sz="186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" name="Google Shape;552;p121"/>
            <p:cNvSpPr txBox="1"/>
            <p:nvPr/>
          </p:nvSpPr>
          <p:spPr>
            <a:xfrm>
              <a:off x="2347927" y="216502"/>
              <a:ext cx="1150800" cy="58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2733" tIns="132733" rIns="132733" bIns="132733" anchor="ctr" anchorCtr="0">
              <a:noAutofit/>
            </a:bodyPr>
            <a:lstStyle/>
            <a:p>
              <a:pPr algn="ctr">
                <a:lnSpc>
                  <a:spcPct val="90000"/>
                </a:lnSpc>
                <a:buClr>
                  <a:schemeClr val="dk1"/>
                </a:buClr>
                <a:buSzPts val="1200"/>
              </a:pPr>
              <a:r>
                <a:rPr lang="en" sz="1600" b="1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History, Legacy &amp; Structure</a:t>
              </a:r>
              <a:endParaRPr sz="186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" name="Google Shape;553;p121"/>
            <p:cNvSpPr/>
            <p:nvPr/>
          </p:nvSpPr>
          <p:spPr>
            <a:xfrm>
              <a:off x="1142092" y="840265"/>
              <a:ext cx="3671700" cy="3203400"/>
            </a:xfrm>
            <a:prstGeom prst="ellipse">
              <a:avLst/>
            </a:prstGeom>
            <a:gradFill>
              <a:gsLst>
                <a:gs pos="0">
                  <a:srgbClr val="7291A1"/>
                </a:gs>
                <a:gs pos="100000">
                  <a:srgbClr val="BAD6E4"/>
                </a:gs>
              </a:gsLst>
              <a:lin ang="16200038" scaled="0"/>
            </a:gradFill>
            <a:ln>
              <a:noFill/>
            </a:ln>
            <a:effectLst>
              <a:outerShdw blurRad="39999" dist="23000" dir="5400000" rotWithShape="0">
                <a:srgbClr val="000000">
                  <a:alpha val="34509"/>
                </a:srgbClr>
              </a:outerShdw>
            </a:effectLst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buClr>
                  <a:srgbClr val="000000"/>
                </a:buClr>
                <a:buSzPts val="1400"/>
              </a:pPr>
              <a:endParaRPr sz="186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" name="Google Shape;554;p121"/>
            <p:cNvSpPr txBox="1"/>
            <p:nvPr/>
          </p:nvSpPr>
          <p:spPr>
            <a:xfrm>
              <a:off x="2336296" y="1032470"/>
              <a:ext cx="1283100" cy="57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2733" tIns="132733" rIns="132733" bIns="132733" anchor="ctr" anchorCtr="0">
              <a:noAutofit/>
            </a:bodyPr>
            <a:lstStyle/>
            <a:p>
              <a:pPr algn="ctr">
                <a:lnSpc>
                  <a:spcPct val="90000"/>
                </a:lnSpc>
                <a:buClr>
                  <a:schemeClr val="dk1"/>
                </a:buClr>
                <a:buSzPts val="1200"/>
              </a:pPr>
              <a:r>
                <a:rPr lang="en" sz="1600" b="1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Systems &amp; Institutions</a:t>
              </a:r>
              <a:endParaRPr sz="186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5" name="Google Shape;555;p121"/>
            <p:cNvSpPr/>
            <p:nvPr/>
          </p:nvSpPr>
          <p:spPr>
            <a:xfrm>
              <a:off x="1696934" y="1606219"/>
              <a:ext cx="2507400" cy="2507400"/>
            </a:xfrm>
            <a:prstGeom prst="ellipse">
              <a:avLst/>
            </a:prstGeom>
            <a:gradFill>
              <a:gsLst>
                <a:gs pos="0">
                  <a:srgbClr val="FFAD22"/>
                </a:gs>
                <a:gs pos="100000">
                  <a:srgbClr val="FFCE6C"/>
                </a:gs>
              </a:gsLst>
              <a:lin ang="16200038" scaled="0"/>
            </a:gradFill>
            <a:ln>
              <a:noFill/>
            </a:ln>
            <a:effectLst>
              <a:outerShdw blurRad="39999" dist="23000" dir="5400000" rotWithShape="0">
                <a:srgbClr val="000000">
                  <a:alpha val="34509"/>
                </a:srgbClr>
              </a:outerShdw>
            </a:effectLst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buClr>
                  <a:srgbClr val="000000"/>
                </a:buClr>
                <a:buSzPts val="1400"/>
              </a:pPr>
              <a:endParaRPr sz="186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" name="Google Shape;556;p121"/>
            <p:cNvSpPr txBox="1"/>
            <p:nvPr/>
          </p:nvSpPr>
          <p:spPr>
            <a:xfrm>
              <a:off x="2366375" y="1794264"/>
              <a:ext cx="1168500" cy="56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2733" tIns="132733" rIns="132733" bIns="132733" anchor="ctr" anchorCtr="0">
              <a:noAutofit/>
            </a:bodyPr>
            <a:lstStyle/>
            <a:p>
              <a:pPr algn="ctr">
                <a:lnSpc>
                  <a:spcPct val="90000"/>
                </a:lnSpc>
                <a:buClr>
                  <a:schemeClr val="dk1"/>
                </a:buClr>
                <a:buSzPts val="1200"/>
              </a:pPr>
              <a:r>
                <a:rPr lang="en" sz="1600" b="1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Community &amp; Place</a:t>
              </a:r>
              <a:endParaRPr sz="186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" name="Google Shape;557;p121"/>
            <p:cNvSpPr/>
            <p:nvPr/>
          </p:nvSpPr>
          <p:spPr>
            <a:xfrm>
              <a:off x="1989942" y="2426999"/>
              <a:ext cx="1885200" cy="1671600"/>
            </a:xfrm>
            <a:prstGeom prst="ellipse">
              <a:avLst/>
            </a:prstGeom>
            <a:gradFill>
              <a:gsLst>
                <a:gs pos="0">
                  <a:srgbClr val="00ABC0"/>
                </a:gs>
                <a:gs pos="100000">
                  <a:srgbClr val="94ECFD"/>
                </a:gs>
              </a:gsLst>
              <a:lin ang="16200038" scaled="0"/>
            </a:gradFill>
            <a:ln>
              <a:noFill/>
            </a:ln>
            <a:effectLst>
              <a:outerShdw blurRad="39999" dist="23000" dir="5400000" rotWithShape="0">
                <a:srgbClr val="000000">
                  <a:alpha val="34509"/>
                </a:srgbClr>
              </a:outerShdw>
            </a:effectLst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buClr>
                  <a:srgbClr val="000000"/>
                </a:buClr>
                <a:buSzPts val="1400"/>
              </a:pPr>
              <a:endParaRPr sz="186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" name="Google Shape;558;p121"/>
            <p:cNvSpPr txBox="1"/>
            <p:nvPr/>
          </p:nvSpPr>
          <p:spPr>
            <a:xfrm>
              <a:off x="2266016" y="2844876"/>
              <a:ext cx="1332900" cy="835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2733" tIns="132733" rIns="132733" bIns="132733" anchor="ctr" anchorCtr="0">
              <a:noAutofit/>
            </a:bodyPr>
            <a:lstStyle/>
            <a:p>
              <a:pPr algn="ctr">
                <a:lnSpc>
                  <a:spcPct val="90000"/>
                </a:lnSpc>
                <a:buClr>
                  <a:schemeClr val="dk1"/>
                </a:buClr>
                <a:buSzPts val="1200"/>
              </a:pPr>
              <a:r>
                <a:rPr lang="en" sz="1600" b="1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Individual &amp; Interpersonal</a:t>
              </a:r>
              <a:endParaRPr sz="186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59" name="Google Shape;559;p121"/>
          <p:cNvSpPr txBox="1"/>
          <p:nvPr/>
        </p:nvSpPr>
        <p:spPr>
          <a:xfrm>
            <a:off x="2822567" y="204100"/>
            <a:ext cx="5923200" cy="492400"/>
          </a:xfrm>
          <a:prstGeom prst="rect">
            <a:avLst/>
          </a:prstGeom>
          <a:solidFill>
            <a:srgbClr val="D6D6D6"/>
          </a:solidFill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algn="ctr">
              <a:buClr>
                <a:srgbClr val="000000"/>
              </a:buClr>
              <a:buSzPts val="1600"/>
            </a:pPr>
            <a:r>
              <a:rPr lang="en" sz="2133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Interacting Layers of Trauma and Healing</a:t>
            </a:r>
            <a:endParaRPr sz="2133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0" name="Google Shape;560;p121"/>
          <p:cNvSpPr/>
          <p:nvPr/>
        </p:nvSpPr>
        <p:spPr>
          <a:xfrm>
            <a:off x="7717500" y="1609425"/>
            <a:ext cx="1028000" cy="4232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0E0F1"/>
          </a:solidFill>
          <a:ln w="9525" cap="flat" cmpd="sng">
            <a:solidFill>
              <a:srgbClr val="FDA739"/>
            </a:solidFill>
            <a:prstDash val="solid"/>
            <a:round/>
            <a:headEnd type="none" w="sm" len="sm"/>
            <a:tailEnd type="none" w="sm" len="sm"/>
          </a:ln>
          <a:effectLst>
            <a:outerShdw blurRad="39999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chemeClr val="lt1"/>
              </a:buClr>
              <a:buSzPts val="1400"/>
            </a:pPr>
            <a:endParaRPr sz="1867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1" name="Google Shape;561;p121"/>
          <p:cNvSpPr/>
          <p:nvPr/>
        </p:nvSpPr>
        <p:spPr>
          <a:xfrm>
            <a:off x="7717497" y="2889600"/>
            <a:ext cx="1028000" cy="4232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0E0F1"/>
          </a:solidFill>
          <a:ln w="9525" cap="flat" cmpd="sng">
            <a:solidFill>
              <a:srgbClr val="FDA739"/>
            </a:solidFill>
            <a:prstDash val="solid"/>
            <a:round/>
            <a:headEnd type="none" w="sm" len="sm"/>
            <a:tailEnd type="none" w="sm" len="sm"/>
          </a:ln>
          <a:effectLst>
            <a:outerShdw blurRad="39999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chemeClr val="lt1"/>
              </a:buClr>
              <a:buSzPts val="1400"/>
            </a:pPr>
            <a:endParaRPr sz="1867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2" name="Google Shape;562;p121"/>
          <p:cNvSpPr/>
          <p:nvPr/>
        </p:nvSpPr>
        <p:spPr>
          <a:xfrm>
            <a:off x="7249297" y="4316625"/>
            <a:ext cx="1496400" cy="4532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0E0F1"/>
          </a:solidFill>
          <a:ln w="9525" cap="flat" cmpd="sng">
            <a:solidFill>
              <a:srgbClr val="FDA739"/>
            </a:solidFill>
            <a:prstDash val="solid"/>
            <a:round/>
            <a:headEnd type="none" w="sm" len="sm"/>
            <a:tailEnd type="none" w="sm" len="sm"/>
          </a:ln>
          <a:effectLst>
            <a:outerShdw blurRad="39999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chemeClr val="lt1"/>
              </a:buClr>
              <a:buSzPts val="1400"/>
            </a:pPr>
            <a:endParaRPr sz="1867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3" name="Google Shape;563;p121"/>
          <p:cNvSpPr/>
          <p:nvPr/>
        </p:nvSpPr>
        <p:spPr>
          <a:xfrm>
            <a:off x="6837407" y="5440559"/>
            <a:ext cx="1908400" cy="4184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0E0F1"/>
          </a:solidFill>
          <a:ln w="9525" cap="flat" cmpd="sng">
            <a:solidFill>
              <a:srgbClr val="FDA739"/>
            </a:solidFill>
            <a:prstDash val="solid"/>
            <a:round/>
            <a:headEnd type="none" w="sm" len="sm"/>
            <a:tailEnd type="none" w="sm" len="sm"/>
          </a:ln>
          <a:effectLst>
            <a:outerShdw blurRad="39999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chemeClr val="lt1"/>
              </a:buClr>
              <a:buSzPts val="1400"/>
            </a:pPr>
            <a:endParaRPr sz="1867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4" name="Google Shape;564;p121"/>
          <p:cNvSpPr/>
          <p:nvPr/>
        </p:nvSpPr>
        <p:spPr>
          <a:xfrm>
            <a:off x="2932400" y="1609433"/>
            <a:ext cx="1149600" cy="423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CFCFC"/>
          </a:solidFill>
          <a:ln w="9525" cap="flat" cmpd="sng">
            <a:solidFill>
              <a:srgbClr val="FDA739"/>
            </a:solidFill>
            <a:prstDash val="solid"/>
            <a:round/>
            <a:headEnd type="none" w="sm" len="sm"/>
            <a:tailEnd type="none" w="sm" len="sm"/>
          </a:ln>
          <a:effectLst>
            <a:outerShdw blurRad="39999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5" name="Google Shape;565;p121"/>
          <p:cNvSpPr/>
          <p:nvPr/>
        </p:nvSpPr>
        <p:spPr>
          <a:xfrm>
            <a:off x="2904300" y="2894400"/>
            <a:ext cx="1149600" cy="418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CFCFC"/>
          </a:solidFill>
          <a:ln w="9525" cap="flat" cmpd="sng">
            <a:solidFill>
              <a:srgbClr val="FDA739"/>
            </a:solidFill>
            <a:prstDash val="solid"/>
            <a:round/>
            <a:headEnd type="none" w="sm" len="sm"/>
            <a:tailEnd type="none" w="sm" len="sm"/>
          </a:ln>
          <a:effectLst>
            <a:outerShdw blurRad="39999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6" name="Google Shape;566;p121"/>
          <p:cNvSpPr/>
          <p:nvPr/>
        </p:nvSpPr>
        <p:spPr>
          <a:xfrm>
            <a:off x="2965635" y="5435533"/>
            <a:ext cx="1820400" cy="423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CFCFC"/>
          </a:solidFill>
          <a:ln w="9525" cap="flat" cmpd="sng">
            <a:solidFill>
              <a:srgbClr val="FDA739"/>
            </a:solidFill>
            <a:prstDash val="solid"/>
            <a:round/>
            <a:headEnd type="none" w="sm" len="sm"/>
            <a:tailEnd type="none" w="sm" len="sm"/>
          </a:ln>
          <a:effectLst>
            <a:outerShdw blurRad="39999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7" name="Google Shape;567;p121"/>
          <p:cNvSpPr/>
          <p:nvPr/>
        </p:nvSpPr>
        <p:spPr>
          <a:xfrm>
            <a:off x="2965633" y="4331633"/>
            <a:ext cx="1496400" cy="423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CFCFC"/>
          </a:solidFill>
          <a:ln w="9525" cap="flat" cmpd="sng">
            <a:solidFill>
              <a:srgbClr val="FDA739"/>
            </a:solidFill>
            <a:prstDash val="solid"/>
            <a:round/>
            <a:headEnd type="none" w="sm" len="sm"/>
            <a:tailEnd type="none" w="sm" len="sm"/>
          </a:ln>
          <a:effectLst>
            <a:outerShdw blurRad="39999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8" name="Google Shape;568;p121"/>
          <p:cNvSpPr txBox="1"/>
          <p:nvPr/>
        </p:nvSpPr>
        <p:spPr>
          <a:xfrm>
            <a:off x="98333" y="1062932"/>
            <a:ext cx="3270400" cy="5795067"/>
          </a:xfrm>
          <a:prstGeom prst="rect">
            <a:avLst/>
          </a:prstGeom>
          <a:solidFill>
            <a:srgbClr val="D6D6D6"/>
          </a:solidFill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r>
              <a:rPr lang="en" sz="1267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Nation Building</a:t>
            </a:r>
            <a:r>
              <a:rPr lang="en" sz="1267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by Enslavement, Genocide, Colonization, Economic Exploitation, Resource Extraction, White Supremacy, Patriarchy…</a:t>
            </a:r>
            <a:endParaRPr sz="12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950"/>
            </a:pPr>
            <a:endParaRPr sz="1267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>
              <a:buClr>
                <a:schemeClr val="dk1"/>
              </a:buClr>
              <a:buSzPts val="950"/>
            </a:pPr>
            <a:r>
              <a:rPr lang="en" sz="1267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Systemic Subjugation of BIPOC </a:t>
            </a:r>
            <a:r>
              <a:rPr lang="en" sz="1267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by Interacting Policies &amp; Systems: (Capitalism):  Broken Treaties, War on Drugs, Mass Incarceration, Criminalization of Poverty &amp; Survival, Anti-Immigrant/Imperialist Policies, Redlining and Gentrification, Climate Violence, Media Assaults…</a:t>
            </a:r>
            <a:endParaRPr sz="12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950"/>
            </a:pPr>
            <a:endParaRPr sz="1267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r>
              <a:rPr lang="en" sz="1267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Atmospheric Distress</a:t>
            </a:r>
            <a:r>
              <a:rPr lang="en" sz="1267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that includes Interpersonal, Family, Community Violence &amp; Exposure; Sexual Exploitation/Gender Violence, Displacement, Lack of Safe Passage and Spaces; Lack of Green Spaces, Underinvestment, Oversurveillance…</a:t>
            </a:r>
            <a:endParaRPr sz="12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950"/>
            </a:pPr>
            <a:endParaRPr sz="1267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>
              <a:buClr>
                <a:schemeClr val="dk1"/>
              </a:buClr>
              <a:buSzPts val="950"/>
            </a:pPr>
            <a:r>
              <a:rPr lang="en" sz="1267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Embodiment and Expression of Distress </a:t>
            </a:r>
            <a:r>
              <a:rPr lang="en" sz="1267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through Personal Traumatic Experiences; Bullying/Gender Violence, Family Systems Stressors, ACEs, Shame and Blame, Generational Transmission…</a:t>
            </a:r>
            <a:endParaRPr sz="12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p121"/>
          <p:cNvSpPr txBox="1"/>
          <p:nvPr/>
        </p:nvSpPr>
        <p:spPr>
          <a:xfrm>
            <a:off x="8745500" y="1092733"/>
            <a:ext cx="3356800" cy="5457200"/>
          </a:xfrm>
          <a:prstGeom prst="rect">
            <a:avLst/>
          </a:prstGeom>
          <a:solidFill>
            <a:srgbClr val="D6D6D6"/>
          </a:solidFill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>
              <a:buClr>
                <a:schemeClr val="dk1"/>
              </a:buClr>
              <a:buSzPts val="950"/>
            </a:pPr>
            <a:r>
              <a:rPr lang="en" sz="1267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Collective Liberation </a:t>
            </a:r>
            <a:r>
              <a:rPr lang="en" sz="1267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by Truth &amp; Reconciliation, Reparations, Redistribution, Open Borders/No Borders, Multi-racial Solidarity, Gender Justice, Just Transitions…</a:t>
            </a:r>
            <a:endParaRPr sz="12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chemeClr val="dk1"/>
              </a:buClr>
              <a:buSzPts val="950"/>
            </a:pPr>
            <a:endParaRPr sz="1267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r>
              <a:rPr lang="en" sz="1267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Lead with Love and Justice</a:t>
            </a:r>
            <a:r>
              <a:rPr lang="en" sz="1267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by Healing-Centered &amp; Restorative Practices, Listening Campaigns, Collective Care, Identity Affirming, Adaptive, Responsive, and Proximate, Land and Power-sharing (Nothing about us without us)…</a:t>
            </a:r>
            <a:endParaRPr sz="12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chemeClr val="dk1"/>
              </a:buClr>
              <a:buSzPts val="950"/>
            </a:pPr>
            <a:endParaRPr sz="1267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r>
              <a:rPr lang="en" sz="1267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Build Beloved Community </a:t>
            </a:r>
            <a:r>
              <a:rPr lang="en" sz="1267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by Radical Inquiry, Popular Education and Culture Building, Celebration and Affirmation; Healing Spaces, Land Acknowledgement, Arts &amp; Expression, Base &amp; Power-Building…</a:t>
            </a:r>
            <a:endParaRPr sz="12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chemeClr val="dk1"/>
              </a:buClr>
              <a:buSzPts val="950"/>
            </a:pPr>
            <a:endParaRPr sz="1267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r>
              <a:rPr lang="en" sz="1267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Honor Resilience and Fortitude </a:t>
            </a:r>
            <a:r>
              <a:rPr lang="en" sz="1267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by Listening &amp; Validating, Processing/Integrating Personal Traumatic Experiences, Family Healing,  Tailored Supports &amp; Opportunities, Loving Connections To Each Other and The Land; Loving, Predictable Structure…</a:t>
            </a:r>
            <a:endParaRPr sz="12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0" name="Google Shape;570;p121" descr="RYSE-LOGO-emailsig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351235" y="114471"/>
            <a:ext cx="751276" cy="878800"/>
          </a:xfrm>
          <a:prstGeom prst="rect">
            <a:avLst/>
          </a:prstGeom>
          <a:noFill/>
          <a:ln>
            <a:noFill/>
          </a:ln>
        </p:spPr>
      </p:pic>
      <p:sp>
        <p:nvSpPr>
          <p:cNvPr id="571" name="Google Shape;571;p121"/>
          <p:cNvSpPr txBox="1"/>
          <p:nvPr/>
        </p:nvSpPr>
        <p:spPr>
          <a:xfrm>
            <a:off x="170333" y="640600"/>
            <a:ext cx="3270400" cy="4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buClr>
                <a:srgbClr val="000000"/>
              </a:buClr>
              <a:buSzPts val="1200"/>
            </a:pPr>
            <a:r>
              <a:rPr lang="en" sz="1600" b="1" dirty="0">
                <a:latin typeface="Arial"/>
                <a:ea typeface="Arial"/>
                <a:cs typeface="Arial"/>
                <a:sym typeface="Arial"/>
              </a:rPr>
              <a:t>Dehumanization and Distress</a:t>
            </a:r>
            <a:endParaRPr sz="1600"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2" name="Google Shape;572;p121"/>
          <p:cNvSpPr txBox="1"/>
          <p:nvPr/>
        </p:nvSpPr>
        <p:spPr>
          <a:xfrm>
            <a:off x="8745497" y="644532"/>
            <a:ext cx="2788800" cy="4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buClr>
                <a:srgbClr val="000000"/>
              </a:buClr>
              <a:buSzPts val="1200"/>
            </a:pPr>
            <a:r>
              <a:rPr lang="en" sz="1600" b="1" dirty="0">
                <a:latin typeface="Arial"/>
                <a:ea typeface="Arial"/>
                <a:cs typeface="Arial"/>
                <a:sym typeface="Arial"/>
              </a:rPr>
              <a:t>Liberation and Healing</a:t>
            </a:r>
            <a:endParaRPr sz="1600"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3" name="Google Shape;573;p121"/>
          <p:cNvSpPr txBox="1"/>
          <p:nvPr/>
        </p:nvSpPr>
        <p:spPr>
          <a:xfrm>
            <a:off x="5433897" y="6466155"/>
            <a:ext cx="2563600" cy="7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Clr>
                <a:srgbClr val="000000"/>
              </a:buClr>
              <a:buSzPts val="800"/>
            </a:pPr>
            <a:r>
              <a:rPr lang="en" sz="1067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RYSE, 2019</a:t>
            </a:r>
            <a:endParaRPr sz="1067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092547124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4FCEFF"/>
          </a:solidFill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Calibri"/>
              <a:buNone/>
            </a:pPr>
            <a:r>
              <a:rPr lang="en-US" sz="6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How does Childhood Adversity Impact Racial Disparities in Adult Health Outcomes</a:t>
            </a:r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F4D42F-ACF0-462B-82CB-20E27537C2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42"/>
          <p:cNvSpPr txBox="1">
            <a:spLocks noGrp="1"/>
          </p:cNvSpPr>
          <p:nvPr>
            <p:ph type="title"/>
          </p:nvPr>
        </p:nvSpPr>
        <p:spPr>
          <a:xfrm>
            <a:off x="0" y="278690"/>
            <a:ext cx="12192000" cy="881700"/>
          </a:xfrm>
          <a:prstGeom prst="rect">
            <a:avLst/>
          </a:prstGeom>
          <a:solidFill>
            <a:srgbClr val="4FCE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CULTURALLY RESPONSIVE &amp; HEALING</a:t>
            </a:r>
            <a:endParaRPr dirty="0"/>
          </a:p>
        </p:txBody>
      </p:sp>
      <p:pic>
        <p:nvPicPr>
          <p:cNvPr id="337" name="Google Shape;337;p42" descr="Image result for equality equity reality justice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t="33333"/>
          <a:stretch/>
        </p:blipFill>
        <p:spPr>
          <a:xfrm>
            <a:off x="1155158" y="1160463"/>
            <a:ext cx="9881683" cy="4713287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p42"/>
          <p:cNvSpPr txBox="1"/>
          <p:nvPr/>
        </p:nvSpPr>
        <p:spPr>
          <a:xfrm>
            <a:off x="514686" y="6366003"/>
            <a:ext cx="4136400" cy="4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#ACEsCon2018</a:t>
            </a: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68AF5748-FED8-45BA-8631-26D1D10F32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3F738F-786E-43F3-966A-356DF73D3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4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EMPATHY (Re-SPECT)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8" name="Picture Placeholder 7" descr="A close up of a baby&#10;&#10;Description automatically generated">
            <a:extLst>
              <a:ext uri="{FF2B5EF4-FFF2-40B4-BE49-F238E27FC236}">
                <a16:creationId xmlns:a16="http://schemas.microsoft.com/office/drawing/2014/main" id="{920FC297-D576-488A-8AF6-49C3CF935F2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7" r="11927"/>
          <a:stretch>
            <a:fillRect/>
          </a:stretch>
        </p:blipFill>
        <p:spPr>
          <a:xfrm>
            <a:off x="5176138" y="625683"/>
            <a:ext cx="6223302" cy="5455380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0EBE874-4646-4C62-8EAA-6FFCA1661B7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3208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itle 1"/>
          <p:cNvSpPr>
            <a:spLocks noGrp="1"/>
          </p:cNvSpPr>
          <p:nvPr>
            <p:ph type="title"/>
          </p:nvPr>
        </p:nvSpPr>
        <p:spPr bwMode="auto">
          <a:xfrm>
            <a:off x="0" y="139850"/>
            <a:ext cx="12192000" cy="1574277"/>
          </a:xfrm>
          <a:solidFill>
            <a:schemeClr val="accent2">
              <a:lumMod val="60000"/>
              <a:lumOff val="40000"/>
            </a:schemeClr>
          </a:solidFill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0"/>
              </a:spcBef>
              <a:defRPr/>
            </a:pPr>
            <a:br>
              <a:rPr lang="en-US" altLang="en-US" sz="700" dirty="0">
                <a:solidFill>
                  <a:schemeClr val="bg1"/>
                </a:solidFill>
                <a:ea typeface="MS PGothic" panose="020B0600070205080204" pitchFamily="34" charset="-128"/>
                <a:cs typeface="Arial" panose="020B0604020202020204" pitchFamily="34" charset="0"/>
              </a:rPr>
            </a:br>
            <a:r>
              <a:rPr lang="en-US" altLang="en-US" sz="4800" dirty="0">
                <a:solidFill>
                  <a:schemeClr val="bg1"/>
                </a:solidFill>
                <a:ea typeface="MS PGothic" panose="020B0600070205080204" pitchFamily="34" charset="-128"/>
                <a:cs typeface="Arial" panose="020B0604020202020204" pitchFamily="34" charset="0"/>
                <a:hlinkClick r:id="rId3"/>
              </a:rPr>
              <a:t>dm@phadvocates.org</a:t>
            </a:r>
            <a:br>
              <a:rPr lang="en-US" altLang="en-US" sz="4800" dirty="0">
                <a:solidFill>
                  <a:schemeClr val="bg1"/>
                </a:solidFill>
                <a:ea typeface="MS PGothic" panose="020B0600070205080204" pitchFamily="34" charset="-128"/>
                <a:cs typeface="Arial" panose="020B0604020202020204" pitchFamily="34" charset="0"/>
              </a:rPr>
            </a:br>
            <a:r>
              <a:rPr lang="en-US" altLang="en-US" sz="4800" dirty="0">
                <a:solidFill>
                  <a:schemeClr val="bg1"/>
                </a:solidFill>
                <a:ea typeface="MS PGothic" panose="020B0600070205080204" pitchFamily="34" charset="-128"/>
                <a:cs typeface="Arial" panose="020B0604020202020204" pitchFamily="34" charset="0"/>
              </a:rPr>
              <a:t>Thank You!!!</a:t>
            </a:r>
            <a:br>
              <a:rPr lang="en-US" altLang="en-US" sz="4800" dirty="0">
                <a:ea typeface="MS PGothic" panose="020B0600070205080204" pitchFamily="34" charset="-128"/>
                <a:cs typeface="Arial" panose="020B0604020202020204" pitchFamily="34" charset="0"/>
              </a:rPr>
            </a:br>
            <a:endParaRPr lang="en-US" altLang="en-US" sz="400" cap="small" dirty="0">
              <a:solidFill>
                <a:schemeClr val="bg1"/>
              </a:solidFill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1BB41E5-362C-491B-B1B0-5453EC1C3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07051" y="1799790"/>
            <a:ext cx="11373492" cy="605407"/>
          </a:xfrm>
        </p:spPr>
        <p:txBody>
          <a:bodyPr>
            <a:normAutofit fontScale="92500" lnSpcReduction="10000"/>
          </a:bodyPr>
          <a:lstStyle/>
          <a:p>
            <a:endParaRPr lang="en-US" b="1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283389-8C35-4E6B-9201-2F729529C17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83884" y="5967740"/>
            <a:ext cx="2784296" cy="836472"/>
          </a:xfrm>
        </p:spPr>
        <p:txBody>
          <a:bodyPr>
            <a:normAutofit fontScale="40000" lnSpcReduction="20000"/>
          </a:bodyPr>
          <a:lstStyle/>
          <a:p>
            <a:pPr>
              <a:defRPr/>
            </a:pPr>
            <a:r>
              <a:rPr lang="en-US" sz="4800" kern="0" dirty="0">
                <a:ea typeface="MS PGothic" panose="020B0600070205080204" pitchFamily="34" charset="-128"/>
              </a:rPr>
              <a:t>DeAngelo Mack</a:t>
            </a:r>
          </a:p>
          <a:p>
            <a:pPr>
              <a:defRPr/>
            </a:pPr>
            <a:r>
              <a:rPr lang="en-US" sz="4800" b="0" kern="0" dirty="0">
                <a:ea typeface="MS PGothic" panose="020B0600070205080204" pitchFamily="34" charset="-128"/>
              </a:rPr>
              <a:t>Director of State Policy</a:t>
            </a:r>
          </a:p>
        </p:txBody>
      </p:sp>
      <p:pic>
        <p:nvPicPr>
          <p:cNvPr id="1026" name="Picture 2" descr="Image may contain: DeAngelo Mack, smiling">
            <a:extLst>
              <a:ext uri="{FF2B5EF4-FFF2-40B4-BE49-F238E27FC236}">
                <a16:creationId xmlns:a16="http://schemas.microsoft.com/office/drawing/2014/main" id="{DF398B57-22A9-4F04-AD5D-149A5CDC58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5" r="6273"/>
          <a:stretch/>
        </p:blipFill>
        <p:spPr bwMode="auto">
          <a:xfrm>
            <a:off x="6656244" y="2762315"/>
            <a:ext cx="2439577" cy="3018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BE2CB7A-17DA-49B2-BB4A-F8CB24268300}"/>
              </a:ext>
            </a:extLst>
          </p:cNvPr>
          <p:cNvSpPr txBox="1">
            <a:spLocks/>
          </p:cNvSpPr>
          <p:nvPr/>
        </p:nvSpPr>
        <p:spPr>
          <a:xfrm>
            <a:off x="7876033" y="5967740"/>
            <a:ext cx="2661010" cy="836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400" b="1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rgbClr val="17406D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9738373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Shape 35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>
                <a:sym typeface="Calibri"/>
              </a:rPr>
              <a:t>DEFINING RACISM</a:t>
            </a:r>
          </a:p>
        </p:txBody>
      </p:sp>
      <p:sp>
        <p:nvSpPr>
          <p:cNvPr id="352" name="Shape 352"/>
          <p:cNvSpPr txBox="1">
            <a:spLocks noGrp="1"/>
          </p:cNvSpPr>
          <p:nvPr>
            <p:ph type="body" idx="1"/>
          </p:nvPr>
        </p:nvSpPr>
        <p:spPr>
          <a:xfrm>
            <a:off x="190500" y="1290926"/>
            <a:ext cx="8839200" cy="4713721"/>
          </a:xfrm>
        </p:spPr>
        <p:txBody>
          <a:bodyPr/>
          <a:lstStyle/>
          <a:p>
            <a:r>
              <a:rPr lang="en-US" b="1" i="1" dirty="0"/>
              <a:t>Personally mediated racism </a:t>
            </a:r>
            <a:r>
              <a:rPr lang="en-US" dirty="0"/>
              <a:t>- an acute stressor, including individual insults and discriminatory acts</a:t>
            </a:r>
          </a:p>
          <a:p>
            <a:pPr lvl="0"/>
            <a:r>
              <a:rPr lang="en-US" b="1" i="1" dirty="0"/>
              <a:t>Cultural racism </a:t>
            </a:r>
            <a:r>
              <a:rPr lang="en-US" dirty="0"/>
              <a:t>- determines which group qualities and characteristics are valued/devalued</a:t>
            </a:r>
          </a:p>
          <a:p>
            <a:pPr lvl="0"/>
            <a:r>
              <a:rPr lang="en-US" b="1" i="1" dirty="0"/>
              <a:t>Internalized racism </a:t>
            </a:r>
            <a:r>
              <a:rPr lang="en-US" dirty="0"/>
              <a:t>- acceptance by members of the stigmatized races of negative messages about their own abilities and intrinsic worth</a:t>
            </a:r>
          </a:p>
          <a:p>
            <a:pPr marL="228600" lvl="0" indent="-228600">
              <a:buClrTx/>
              <a:buSzTx/>
              <a:buFont typeface="Arial" panose="020B0604020202020204" pitchFamily="34" charset="0"/>
              <a:buChar char="•"/>
            </a:pPr>
            <a:r>
              <a:rPr lang="en-US" sz="3600" b="1" kern="1200" dirty="0">
                <a:solidFill>
                  <a:srgbClr val="C00000"/>
                </a:solidFill>
                <a:ea typeface="+mn-ea"/>
                <a:cs typeface="+mn-cs"/>
              </a:rPr>
              <a:t>Institutionalized racism </a:t>
            </a:r>
            <a:r>
              <a:rPr lang="en-US" sz="3600" kern="1200" dirty="0">
                <a:solidFill>
                  <a:srgbClr val="17406D">
                    <a:lumMod val="75000"/>
                  </a:srgbClr>
                </a:solidFill>
                <a:ea typeface="+mn-ea"/>
                <a:cs typeface="+mn-cs"/>
              </a:rPr>
              <a:t>- </a:t>
            </a:r>
            <a:r>
              <a:rPr lang="en-US" sz="3600" i="1" kern="1200" dirty="0">
                <a:solidFill>
                  <a:srgbClr val="17406D">
                    <a:lumMod val="75000"/>
                  </a:srgbClr>
                </a:solidFill>
                <a:ea typeface="+mn-ea"/>
                <a:cs typeface="+mn-cs"/>
              </a:rPr>
              <a:t>discriminatory, race- or class-based policies and practices (informal and formal)  </a:t>
            </a:r>
          </a:p>
        </p:txBody>
      </p:sp>
      <p:sp>
        <p:nvSpPr>
          <p:cNvPr id="353" name="Shape 353"/>
          <p:cNvSpPr txBox="1"/>
          <p:nvPr/>
        </p:nvSpPr>
        <p:spPr>
          <a:xfrm>
            <a:off x="4782032" y="6311900"/>
            <a:ext cx="7078800" cy="384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numCol="1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 sz="1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(</a:t>
            </a:r>
            <a:r>
              <a:rPr lang="en-US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adapted from CP Jones </a:t>
            </a:r>
            <a:r>
              <a:rPr lang="en-US" sz="9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AJE</a:t>
            </a:r>
            <a:r>
              <a:rPr lang="en-US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2001;154;299-304)</a:t>
            </a:r>
          </a:p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Project Change 1999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AF03FF5-35BA-4DA7-AAB9-E7B268970C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0150" y="2268826"/>
            <a:ext cx="3371850" cy="1732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168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>
                <a:sym typeface="Calibri"/>
              </a:rPr>
              <a:t>Childhood Trauma</a:t>
            </a:r>
          </a:p>
        </p:txBody>
      </p:sp>
      <p:pic>
        <p:nvPicPr>
          <p:cNvPr id="138" name="Shape 138" descr="Image result for ACE Study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51770" t="-5250" r="1174" b="87493"/>
          <a:stretch/>
        </p:blipFill>
        <p:spPr>
          <a:xfrm>
            <a:off x="2386023" y="2795764"/>
            <a:ext cx="2987225" cy="881784"/>
          </a:xfrm>
        </p:spPr>
      </p:pic>
      <p:pic>
        <p:nvPicPr>
          <p:cNvPr id="139" name="Shape 139" descr="Image result for adverse childhood experience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00" y="1166887"/>
            <a:ext cx="5861537" cy="545826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Shape 138" descr="Image result for ACE Study">
            <a:extLst>
              <a:ext uri="{FF2B5EF4-FFF2-40B4-BE49-F238E27FC236}">
                <a16:creationId xmlns:a16="http://schemas.microsoft.com/office/drawing/2014/main" id="{B88BFEB7-8437-43A4-97E5-2AC801D5A507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 l="25019" t="1159" r="48791" b="88662"/>
          <a:stretch/>
        </p:blipFill>
        <p:spPr>
          <a:xfrm>
            <a:off x="2348009" y="2539142"/>
            <a:ext cx="1662547" cy="505430"/>
          </a:xfrm>
          <a:prstGeom prst="rect">
            <a:avLst/>
          </a:prstGeom>
        </p:spPr>
      </p:pic>
      <p:pic>
        <p:nvPicPr>
          <p:cNvPr id="9" name="Shape 138" descr="Image result for ACE Study">
            <a:extLst>
              <a:ext uri="{FF2B5EF4-FFF2-40B4-BE49-F238E27FC236}">
                <a16:creationId xmlns:a16="http://schemas.microsoft.com/office/drawing/2014/main" id="{4614AF11-2B18-4B9A-80F9-4C3500B9C053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 l="1173" r="74144" b="87492"/>
          <a:stretch/>
        </p:blipFill>
        <p:spPr>
          <a:xfrm>
            <a:off x="2443682" y="1890969"/>
            <a:ext cx="1566874" cy="621111"/>
          </a:xfrm>
          <a:prstGeom prst="rect">
            <a:avLst/>
          </a:prstGeom>
        </p:spPr>
      </p:pic>
      <p:sp>
        <p:nvSpPr>
          <p:cNvPr id="4" name="Left Brace 3">
            <a:extLst>
              <a:ext uri="{FF2B5EF4-FFF2-40B4-BE49-F238E27FC236}">
                <a16:creationId xmlns:a16="http://schemas.microsoft.com/office/drawing/2014/main" id="{8B78EC69-DBFC-4BD7-9733-0A6514C571FA}"/>
              </a:ext>
            </a:extLst>
          </p:cNvPr>
          <p:cNvSpPr/>
          <p:nvPr/>
        </p:nvSpPr>
        <p:spPr>
          <a:xfrm>
            <a:off x="2043994" y="1739164"/>
            <a:ext cx="570016" cy="2007005"/>
          </a:xfrm>
          <a:prstGeom prst="leftBrace">
            <a:avLst/>
          </a:prstGeom>
          <a:ln w="76200">
            <a:solidFill>
              <a:srgbClr val="7235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8D996C-5A43-4DFA-927A-EC3ED0EF0A4F}"/>
              </a:ext>
            </a:extLst>
          </p:cNvPr>
          <p:cNvSpPr txBox="1"/>
          <p:nvPr/>
        </p:nvSpPr>
        <p:spPr>
          <a:xfrm>
            <a:off x="213755" y="2280061"/>
            <a:ext cx="1487529" cy="923330"/>
          </a:xfrm>
          <a:prstGeom prst="rect">
            <a:avLst/>
          </a:prstGeom>
          <a:solidFill>
            <a:srgbClr val="723575"/>
          </a:solidFill>
          <a:ln>
            <a:solidFill>
              <a:srgbClr val="72357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Adverse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CHILDHOOD 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Experiences</a:t>
            </a:r>
          </a:p>
        </p:txBody>
      </p:sp>
      <p:sp>
        <p:nvSpPr>
          <p:cNvPr id="17" name="Arrow: Striped Right 16">
            <a:extLst>
              <a:ext uri="{FF2B5EF4-FFF2-40B4-BE49-F238E27FC236}">
                <a16:creationId xmlns:a16="http://schemas.microsoft.com/office/drawing/2014/main" id="{364F6C3F-8ABC-4BE1-95AE-87C10C68D0EC}"/>
              </a:ext>
            </a:extLst>
          </p:cNvPr>
          <p:cNvSpPr/>
          <p:nvPr/>
        </p:nvSpPr>
        <p:spPr>
          <a:xfrm>
            <a:off x="4180114" y="2136302"/>
            <a:ext cx="2158883" cy="751555"/>
          </a:xfrm>
          <a:prstGeom prst="stripedRightArrow">
            <a:avLst/>
          </a:prstGeom>
          <a:solidFill>
            <a:srgbClr val="723575"/>
          </a:solidFill>
          <a:ln>
            <a:solidFill>
              <a:srgbClr val="7235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692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2"/>
          <p:cNvSpPr txBox="1">
            <a:spLocks noGrp="1"/>
          </p:cNvSpPr>
          <p:nvPr>
            <p:ph type="title"/>
          </p:nvPr>
        </p:nvSpPr>
        <p:spPr>
          <a:xfrm>
            <a:off x="0" y="893040"/>
            <a:ext cx="12192000" cy="881700"/>
          </a:xfrm>
          <a:prstGeom prst="rect">
            <a:avLst/>
          </a:prstGeom>
          <a:solidFill>
            <a:srgbClr val="4FCE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 sz="44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ACEs STUDY POPULATION</a:t>
            </a:r>
            <a:endParaRPr dirty="0"/>
          </a:p>
        </p:txBody>
      </p:sp>
      <p:sp>
        <p:nvSpPr>
          <p:cNvPr id="155" name="Google Shape;155;p22"/>
          <p:cNvSpPr txBox="1">
            <a:spLocks noGrp="1"/>
          </p:cNvSpPr>
          <p:nvPr>
            <p:ph type="body" idx="1"/>
          </p:nvPr>
        </p:nvSpPr>
        <p:spPr>
          <a:xfrm>
            <a:off x="405475" y="2102600"/>
            <a:ext cx="4986300" cy="402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254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1305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 dirty="0">
                <a:solidFill>
                  <a:srgbClr val="113051"/>
                </a:solidFill>
                <a:latin typeface="Calibri"/>
                <a:ea typeface="Calibri"/>
                <a:cs typeface="Calibri"/>
                <a:sym typeface="Calibri"/>
              </a:rPr>
              <a:t>Disproportionately</a:t>
            </a:r>
            <a:endParaRPr dirty="0"/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13051"/>
              </a:buClr>
              <a:buSzPts val="3600"/>
              <a:buFont typeface="Arial"/>
              <a:buChar char="•"/>
            </a:pPr>
            <a:r>
              <a:rPr lang="en-US" sz="3600" b="0" i="0" u="none" strike="noStrike" cap="none" dirty="0">
                <a:solidFill>
                  <a:srgbClr val="113051"/>
                </a:solidFill>
                <a:latin typeface="Calibri"/>
                <a:ea typeface="Calibri"/>
                <a:cs typeface="Calibri"/>
                <a:sym typeface="Calibri"/>
              </a:rPr>
              <a:t>White</a:t>
            </a:r>
            <a:endParaRPr dirty="0"/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13051"/>
              </a:buClr>
              <a:buSzPts val="3600"/>
              <a:buFont typeface="Arial"/>
              <a:buChar char="•"/>
            </a:pPr>
            <a:r>
              <a:rPr lang="en-US" sz="3600" b="0" i="0" u="none" strike="noStrike" cap="none" dirty="0">
                <a:solidFill>
                  <a:srgbClr val="113051"/>
                </a:solidFill>
                <a:latin typeface="Calibri"/>
                <a:ea typeface="Calibri"/>
                <a:cs typeface="Calibri"/>
                <a:sym typeface="Calibri"/>
              </a:rPr>
              <a:t>Employed</a:t>
            </a:r>
            <a:endParaRPr dirty="0"/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13051"/>
              </a:buClr>
              <a:buSzPts val="3600"/>
              <a:buFont typeface="Arial"/>
              <a:buChar char="•"/>
            </a:pPr>
            <a:r>
              <a:rPr lang="en-US" sz="3600" b="0" i="0" u="none" strike="noStrike" cap="none" dirty="0">
                <a:solidFill>
                  <a:srgbClr val="113051"/>
                </a:solidFill>
                <a:latin typeface="Calibri"/>
                <a:ea typeface="Calibri"/>
                <a:cs typeface="Calibri"/>
                <a:sym typeface="Calibri"/>
              </a:rPr>
              <a:t>Insured (by Employer)</a:t>
            </a:r>
            <a:endParaRPr dirty="0"/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13051"/>
              </a:buClr>
              <a:buSzPts val="3600"/>
              <a:buFont typeface="Arial"/>
              <a:buChar char="•"/>
            </a:pPr>
            <a:r>
              <a:rPr lang="en-US" sz="3600" b="0" i="0" u="none" strike="noStrike" cap="none" dirty="0">
                <a:solidFill>
                  <a:srgbClr val="113051"/>
                </a:solidFill>
                <a:latin typeface="Calibri"/>
                <a:ea typeface="Calibri"/>
                <a:cs typeface="Calibri"/>
                <a:sym typeface="Calibri"/>
              </a:rPr>
              <a:t>College-Educated</a:t>
            </a:r>
            <a:endParaRPr dirty="0"/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13051"/>
              </a:buClr>
              <a:buSzPts val="3600"/>
              <a:buFont typeface="Arial"/>
              <a:buChar char="•"/>
            </a:pPr>
            <a:r>
              <a:rPr lang="en-US" sz="3600" b="0" i="0" u="none" strike="noStrike" cap="none" dirty="0">
                <a:solidFill>
                  <a:srgbClr val="113051"/>
                </a:solidFill>
                <a:latin typeface="Calibri"/>
                <a:ea typeface="Calibri"/>
                <a:cs typeface="Calibri"/>
                <a:sym typeface="Calibri"/>
              </a:rPr>
              <a:t>Middle Income</a:t>
            </a:r>
            <a:endParaRPr dirty="0"/>
          </a:p>
        </p:txBody>
      </p:sp>
      <p:pic>
        <p:nvPicPr>
          <p:cNvPr id="156" name="Google Shape;15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97250" y="1774751"/>
            <a:ext cx="6100351" cy="4352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3"/>
          <p:cNvSpPr txBox="1">
            <a:spLocks noGrp="1"/>
          </p:cNvSpPr>
          <p:nvPr>
            <p:ph type="title"/>
          </p:nvPr>
        </p:nvSpPr>
        <p:spPr>
          <a:xfrm>
            <a:off x="0" y="799465"/>
            <a:ext cx="12192000" cy="881700"/>
          </a:xfrm>
          <a:prstGeom prst="rect">
            <a:avLst/>
          </a:prstGeom>
          <a:solidFill>
            <a:srgbClr val="4FCE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 sz="44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THIS… IS A JURY OF MY PEERS?</a:t>
            </a:r>
            <a:endParaRPr dirty="0"/>
          </a:p>
        </p:txBody>
      </p:sp>
      <p:sp>
        <p:nvSpPr>
          <p:cNvPr id="165" name="Google Shape;165;p23"/>
          <p:cNvSpPr txBox="1"/>
          <p:nvPr/>
        </p:nvSpPr>
        <p:spPr>
          <a:xfrm>
            <a:off x="6923800" y="2796200"/>
            <a:ext cx="5268000" cy="71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Excerpt from “A Time To Kill” – Carl Lee Played by Samuel L Jackson</a:t>
            </a:r>
            <a:endParaRPr/>
          </a:p>
        </p:txBody>
      </p:sp>
      <p:pic>
        <p:nvPicPr>
          <p:cNvPr id="166" name="Google Shape;166;p23"/>
          <p:cNvPicPr preferRelativeResize="0"/>
          <p:nvPr/>
        </p:nvPicPr>
        <p:blipFill rotWithShape="1">
          <a:blip r:embed="rId3">
            <a:alphaModFix/>
          </a:blip>
          <a:srcRect r="18207"/>
          <a:stretch/>
        </p:blipFill>
        <p:spPr>
          <a:xfrm>
            <a:off x="0" y="1681162"/>
            <a:ext cx="6923801" cy="349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3"/>
          <p:cNvPicPr preferRelativeResize="0"/>
          <p:nvPr/>
        </p:nvPicPr>
        <p:blipFill rotWithShape="1">
          <a:blip r:embed="rId4">
            <a:alphaModFix/>
          </a:blip>
          <a:srcRect t="29512"/>
          <a:stretch/>
        </p:blipFill>
        <p:spPr>
          <a:xfrm>
            <a:off x="3219550" y="3862275"/>
            <a:ext cx="8837525" cy="261505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3"/>
          <p:cNvSpPr txBox="1"/>
          <p:nvPr/>
        </p:nvSpPr>
        <p:spPr>
          <a:xfrm>
            <a:off x="514686" y="6366003"/>
            <a:ext cx="4136400" cy="4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#ACEsCon2018</a:t>
            </a: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4"/>
          <p:cNvSpPr txBox="1">
            <a:spLocks noGrp="1"/>
          </p:cNvSpPr>
          <p:nvPr>
            <p:ph type="title"/>
          </p:nvPr>
        </p:nvSpPr>
        <p:spPr>
          <a:xfrm>
            <a:off x="0" y="435465"/>
            <a:ext cx="12192000" cy="881700"/>
          </a:xfrm>
          <a:prstGeom prst="rect">
            <a:avLst/>
          </a:prstGeom>
          <a:solidFill>
            <a:srgbClr val="4FCE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 sz="4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WHO IS MISSING?</a:t>
            </a:r>
            <a:endParaRPr/>
          </a:p>
        </p:txBody>
      </p:sp>
      <p:sp>
        <p:nvSpPr>
          <p:cNvPr id="176" name="Google Shape;176;p24"/>
          <p:cNvSpPr txBox="1">
            <a:spLocks noGrp="1"/>
          </p:cNvSpPr>
          <p:nvPr>
            <p:ph type="body" idx="1"/>
          </p:nvPr>
        </p:nvSpPr>
        <p:spPr>
          <a:xfrm>
            <a:off x="734300" y="1495553"/>
            <a:ext cx="5181600" cy="49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1305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rgbClr val="113051"/>
                </a:solidFill>
                <a:latin typeface="Calibri"/>
                <a:ea typeface="Calibri"/>
                <a:cs typeface="Calibri"/>
                <a:sym typeface="Calibri"/>
              </a:rPr>
              <a:t>Black</a:t>
            </a:r>
            <a:endParaRPr dirty="0"/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1305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rgbClr val="113051"/>
                </a:solidFill>
                <a:latin typeface="Calibri"/>
                <a:ea typeface="Calibri"/>
                <a:cs typeface="Calibri"/>
                <a:sym typeface="Calibri"/>
              </a:rPr>
              <a:t>Latino</a:t>
            </a:r>
            <a:endParaRPr dirty="0"/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1305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rgbClr val="113051"/>
                </a:solidFill>
                <a:latin typeface="Calibri"/>
                <a:ea typeface="Calibri"/>
                <a:cs typeface="Calibri"/>
                <a:sym typeface="Calibri"/>
              </a:rPr>
              <a:t>Asian/PI</a:t>
            </a:r>
            <a:endParaRPr dirty="0"/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1305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rgbClr val="113051"/>
                </a:solidFill>
                <a:latin typeface="Calibri"/>
                <a:ea typeface="Calibri"/>
                <a:cs typeface="Calibri"/>
                <a:sym typeface="Calibri"/>
              </a:rPr>
              <a:t>Native American</a:t>
            </a:r>
            <a:endParaRPr dirty="0"/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1305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rgbClr val="113051"/>
                </a:solidFill>
                <a:latin typeface="Calibri"/>
                <a:ea typeface="Calibri"/>
                <a:cs typeface="Calibri"/>
                <a:sym typeface="Calibri"/>
              </a:rPr>
              <a:t>Immigrant</a:t>
            </a:r>
            <a:endParaRPr dirty="0"/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1305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rgbClr val="113051"/>
                </a:solidFill>
                <a:latin typeface="Calibri"/>
                <a:ea typeface="Calibri"/>
                <a:cs typeface="Calibri"/>
                <a:sym typeface="Calibri"/>
              </a:rPr>
              <a:t>Medi-Cal</a:t>
            </a:r>
            <a:endParaRPr dirty="0"/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1305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rgbClr val="113051"/>
                </a:solidFill>
                <a:latin typeface="Calibri"/>
                <a:ea typeface="Calibri"/>
                <a:cs typeface="Calibri"/>
                <a:sym typeface="Calibri"/>
              </a:rPr>
              <a:t>Uninsured</a:t>
            </a:r>
            <a:endParaRPr dirty="0"/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1305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rgbClr val="113051"/>
                </a:solidFill>
                <a:latin typeface="Calibri"/>
                <a:ea typeface="Calibri"/>
                <a:cs typeface="Calibri"/>
                <a:sym typeface="Calibri"/>
              </a:rPr>
              <a:t>Homeless</a:t>
            </a:r>
            <a:endParaRPr sz="2800" b="0" i="0" u="none" strike="noStrike" cap="none" dirty="0">
              <a:solidFill>
                <a:srgbClr val="11305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13051"/>
              </a:buClr>
              <a:buSzPts val="2800"/>
              <a:buFont typeface="Arial"/>
              <a:buChar char="•"/>
            </a:pPr>
            <a:r>
              <a:rPr lang="en-US" dirty="0"/>
              <a:t>Children*</a:t>
            </a:r>
            <a:endParaRPr dirty="0"/>
          </a:p>
        </p:txBody>
      </p:sp>
      <p:pic>
        <p:nvPicPr>
          <p:cNvPr id="177" name="Google Shape;17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13450" y="2117662"/>
            <a:ext cx="7797500" cy="3775625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24"/>
          <p:cNvSpPr txBox="1"/>
          <p:nvPr/>
        </p:nvSpPr>
        <p:spPr>
          <a:xfrm>
            <a:off x="514686" y="6366003"/>
            <a:ext cx="4136400" cy="4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#ACEsCon2018</a:t>
            </a: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2192006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219199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1125</Words>
  <Application>Microsoft Macintosh PowerPoint</Application>
  <PresentationFormat>Widescreen</PresentationFormat>
  <Paragraphs>176</Paragraphs>
  <Slides>22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MS PGothic</vt:lpstr>
      <vt:lpstr>Arial</vt:lpstr>
      <vt:lpstr>Calibri</vt:lpstr>
      <vt:lpstr>Calibri Light</vt:lpstr>
      <vt:lpstr>Century Gothic</vt:lpstr>
      <vt:lpstr>Open Sans</vt:lpstr>
      <vt:lpstr>Symbol</vt:lpstr>
      <vt:lpstr>Office Theme</vt:lpstr>
      <vt:lpstr>Resilient Sac –Racing ACEs</vt:lpstr>
      <vt:lpstr>How does Childhood Adversity Impact Racial Disparities in Adult Health Outcomes</vt:lpstr>
      <vt:lpstr>DEFINING RACISM</vt:lpstr>
      <vt:lpstr>Childhood Trauma</vt:lpstr>
      <vt:lpstr>ACEs STUDY POPULATION</vt:lpstr>
      <vt:lpstr>THIS… IS A JURY OF MY PEERS?</vt:lpstr>
      <vt:lpstr>WHO IS MISSING?</vt:lpstr>
      <vt:lpstr>PowerPoint Presentation</vt:lpstr>
      <vt:lpstr>PowerPoint Presentation</vt:lpstr>
      <vt:lpstr>PowerPoint Presentation</vt:lpstr>
      <vt:lpstr>COMMUNITY TRAUMA</vt:lpstr>
      <vt:lpstr>Community Trauma</vt:lpstr>
      <vt:lpstr>ADVERSE COMMUNITY EXPERIENCES </vt:lpstr>
      <vt:lpstr>IMPACT OF THE WAR ON DRUGS IN CALIFORNIA</vt:lpstr>
      <vt:lpstr>THE IMPACT IN NUMBERS</vt:lpstr>
      <vt:lpstr>REDLINING: An Example of Institutional Racism </vt:lpstr>
      <vt:lpstr>THE LEGACY OF REDLINING</vt:lpstr>
      <vt:lpstr>THE IMPACT</vt:lpstr>
      <vt:lpstr>PowerPoint Presentation</vt:lpstr>
      <vt:lpstr>CULTURALLY RESPONSIVE &amp; HEALING</vt:lpstr>
      <vt:lpstr>EMPATHY (Re-SPECT)</vt:lpstr>
      <vt:lpstr> dm@phadvocates.org Thank You!!! 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Determinants of Health</dc:title>
  <dc:creator>DeAngelo Mack</dc:creator>
  <cp:lastModifiedBy>Wendie Skala</cp:lastModifiedBy>
  <cp:revision>7</cp:revision>
  <dcterms:created xsi:type="dcterms:W3CDTF">2019-12-11T21:01:05Z</dcterms:created>
  <dcterms:modified xsi:type="dcterms:W3CDTF">2020-01-16T17:46:54Z</dcterms:modified>
</cp:coreProperties>
</file>