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3" r:id="rId1"/>
  </p:sldMasterIdLst>
  <p:notesMasterIdLst>
    <p:notesMasterId r:id="rId16"/>
  </p:notesMasterIdLst>
  <p:sldIdLst>
    <p:sldId id="288" r:id="rId2"/>
    <p:sldId id="263" r:id="rId3"/>
    <p:sldId id="264" r:id="rId4"/>
    <p:sldId id="270" r:id="rId5"/>
    <p:sldId id="265" r:id="rId6"/>
    <p:sldId id="269" r:id="rId7"/>
    <p:sldId id="286" r:id="rId8"/>
    <p:sldId id="271" r:id="rId9"/>
    <p:sldId id="273" r:id="rId10"/>
    <p:sldId id="275" r:id="rId11"/>
    <p:sldId id="276" r:id="rId12"/>
    <p:sldId id="290" r:id="rId13"/>
    <p:sldId id="284" r:id="rId14"/>
    <p:sldId id="27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a Chambers" initials="RC" lastIdx="5" clrIdx="0">
    <p:extLst>
      <p:ext uri="{19B8F6BF-5375-455C-9EA6-DF929625EA0E}">
        <p15:presenceInfo xmlns:p15="http://schemas.microsoft.com/office/powerpoint/2012/main" userId="S-1-5-21-3898626703-2216073531-3432635023-1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3" autoAdjust="0"/>
    <p:restoredTop sz="94643" autoAdjust="0"/>
  </p:normalViewPr>
  <p:slideViewPr>
    <p:cSldViewPr snapToGrid="0">
      <p:cViewPr varScale="1">
        <p:scale>
          <a:sx n="79" d="100"/>
          <a:sy n="79" d="100"/>
        </p:scale>
        <p:origin x="114" y="606"/>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800" b="1" i="0" u="none" strike="noStrike" kern="1200" baseline="0">
                <a:solidFill>
                  <a:schemeClr val="tx1"/>
                </a:solidFill>
                <a:latin typeface="+mn-lt"/>
                <a:ea typeface="+mn-ea"/>
                <a:cs typeface="+mn-cs"/>
              </a:defRPr>
            </a:pPr>
            <a:r>
              <a:rPr lang="en-US" dirty="0"/>
              <a:t>MHSA </a:t>
            </a:r>
            <a:r>
              <a:rPr lang="en-US" dirty="0" smtClean="0"/>
              <a:t>County Funding*</a:t>
            </a:r>
            <a:endParaRPr lang="en-US" dirty="0"/>
          </a:p>
        </c:rich>
      </c:tx>
      <c:layout>
        <c:manualLayout>
          <c:xMode val="edge"/>
          <c:yMode val="edge"/>
          <c:x val="0.13307033522316777"/>
          <c:y val="5.8419248728461349E-3"/>
        </c:manualLayout>
      </c:layout>
      <c:overlay val="0"/>
      <c:spPr>
        <a:noFill/>
        <a:ln>
          <a:noFill/>
        </a:ln>
        <a:effectLst/>
      </c:spPr>
      <c:txPr>
        <a:bodyPr rot="0" spcFirstLastPara="1" vertOverflow="ellipsis" vert="horz" wrap="square" anchor="ctr" anchorCtr="1"/>
        <a:lstStyle/>
        <a:p>
          <a:pPr algn="ctr">
            <a:defRPr sz="180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7.8036018267582843E-2"/>
          <c:y val="0.12930588999355139"/>
          <c:w val="0.88284277937566458"/>
          <c:h val="0.91708361115494053"/>
        </c:manualLayout>
      </c:layout>
      <c:pieChart>
        <c:varyColors val="1"/>
        <c:ser>
          <c:idx val="0"/>
          <c:order val="0"/>
          <c:tx>
            <c:strRef>
              <c:f>Sheet1!$B$1</c:f>
              <c:strCache>
                <c:ptCount val="1"/>
                <c:pt idx="0">
                  <c:v>MHSA Funding To Counties</c:v>
                </c:pt>
              </c:strCache>
            </c:strRef>
          </c:tx>
          <c:explosion val="3"/>
          <c:dPt>
            <c:idx val="0"/>
            <c:bubble3D val="0"/>
            <c:spPr>
              <a:solidFill>
                <a:schemeClr val="accent1"/>
              </a:solidFill>
              <a:ln>
                <a:noFill/>
              </a:ln>
              <a:effectLst/>
            </c:spPr>
            <c:extLst>
              <c:ext xmlns:c16="http://schemas.microsoft.com/office/drawing/2014/chart" uri="{C3380CC4-5D6E-409C-BE32-E72D297353CC}">
                <c16:uniqueId val="{00000001-391B-4757-9E8A-283A32C93820}"/>
              </c:ext>
            </c:extLst>
          </c:dPt>
          <c:dPt>
            <c:idx val="1"/>
            <c:bubble3D val="0"/>
            <c:spPr>
              <a:solidFill>
                <a:schemeClr val="accent3"/>
              </a:solidFill>
              <a:ln>
                <a:noFill/>
              </a:ln>
              <a:effectLst/>
            </c:spPr>
            <c:extLst>
              <c:ext xmlns:c16="http://schemas.microsoft.com/office/drawing/2014/chart" uri="{C3380CC4-5D6E-409C-BE32-E72D297353CC}">
                <c16:uniqueId val="{00000003-391B-4757-9E8A-283A32C93820}"/>
              </c:ext>
            </c:extLst>
          </c:dPt>
          <c:dPt>
            <c:idx val="2"/>
            <c:bubble3D val="0"/>
            <c:spPr>
              <a:solidFill>
                <a:schemeClr val="accent5"/>
              </a:solidFill>
              <a:ln>
                <a:noFill/>
              </a:ln>
              <a:effectLst/>
            </c:spPr>
            <c:extLst>
              <c:ext xmlns:c16="http://schemas.microsoft.com/office/drawing/2014/chart" uri="{C3380CC4-5D6E-409C-BE32-E72D297353CC}">
                <c16:uniqueId val="{00000005-391B-4757-9E8A-283A32C93820}"/>
              </c:ext>
            </c:extLst>
          </c:dPt>
          <c:dLbls>
            <c:dLbl>
              <c:idx val="0"/>
              <c:layout>
                <c:manualLayout>
                  <c:x val="0.12012035657704949"/>
                  <c:y val="-7.370812038614423E-2"/>
                </c:manualLayout>
              </c:layout>
              <c:tx>
                <c:rich>
                  <a:bodyPr rot="0" spcFirstLastPara="1" vertOverflow="ellipsis" vert="horz" wrap="square" lIns="38100" tIns="19050" rIns="38100" bIns="19050" anchor="ctr" anchorCtr="1">
                    <a:noAutofit/>
                  </a:bodyPr>
                  <a:lstStyle/>
                  <a:p>
                    <a:pPr>
                      <a:defRPr sz="1400" b="0" i="0" u="none" strike="noStrike" kern="1200" baseline="0">
                        <a:solidFill>
                          <a:schemeClr val="tx1"/>
                        </a:solidFill>
                        <a:latin typeface="+mn-lt"/>
                        <a:ea typeface="+mn-ea"/>
                        <a:cs typeface="+mn-cs"/>
                      </a:defRPr>
                    </a:pPr>
                    <a:fld id="{3EB91D09-274F-4064-AD65-6D8F81EB675D}" type="CATEGORYNAME">
                      <a:rPr lang="en-US" sz="1400" b="1">
                        <a:solidFill>
                          <a:schemeClr val="tx1"/>
                        </a:solidFill>
                      </a:rPr>
                      <a:pPr>
                        <a:defRPr sz="1400">
                          <a:solidFill>
                            <a:schemeClr val="tx1"/>
                          </a:solidFill>
                        </a:defRPr>
                      </a:pPr>
                      <a:t>[CATEGORY NAME]</a:t>
                    </a:fld>
                    <a:endParaRPr lang="en-US"/>
                  </a:p>
                </c:rich>
              </c:tx>
              <c:spPr>
                <a:noFill/>
                <a:ln>
                  <a:noFill/>
                </a:ln>
                <a:effectLst/>
              </c:spPr>
              <c:txPr>
                <a:bodyPr rot="0" spcFirstLastPara="1" vertOverflow="ellipsis" vert="horz" wrap="square" lIns="38100" tIns="19050" rIns="38100" bIns="19050" anchor="ctr" anchorCtr="1">
                  <a:noAutofit/>
                </a:bodyPr>
                <a:lstStyle/>
                <a:p>
                  <a:pPr>
                    <a:defRPr sz="1400" b="0"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40420698812772859"/>
                      <c:h val="0.13139019387282472"/>
                    </c:manualLayout>
                  </c15:layout>
                  <c15:dlblFieldTable/>
                  <c15:showDataLabelsRange val="0"/>
                </c:ext>
                <c:ext xmlns:c16="http://schemas.microsoft.com/office/drawing/2014/chart" uri="{C3380CC4-5D6E-409C-BE32-E72D297353CC}">
                  <c16:uniqueId val="{00000001-391B-4757-9E8A-283A32C93820}"/>
                </c:ext>
              </c:extLst>
            </c:dLbl>
            <c:dLbl>
              <c:idx val="1"/>
              <c:layout>
                <c:manualLayout>
                  <c:x val="-4.2042042042042045E-2"/>
                  <c:y val="0.16728192195737032"/>
                </c:manualLayout>
              </c:layout>
              <c:tx>
                <c:rich>
                  <a:bodyPr rot="0" spcFirstLastPara="1" vertOverflow="ellipsis" vert="horz" wrap="square" lIns="38100" tIns="19050" rIns="38100" bIns="19050" anchor="ctr" anchorCtr="1">
                    <a:noAutofit/>
                  </a:bodyPr>
                  <a:lstStyle/>
                  <a:p>
                    <a:pPr>
                      <a:defRPr sz="1400" b="0" i="0" u="none" strike="noStrike" kern="1200" baseline="0">
                        <a:solidFill>
                          <a:schemeClr val="tx1"/>
                        </a:solidFill>
                        <a:latin typeface="+mn-lt"/>
                        <a:ea typeface="+mn-ea"/>
                        <a:cs typeface="+mn-cs"/>
                      </a:defRPr>
                    </a:pPr>
                    <a:fld id="{E9AB9637-1A39-4031-A426-DE8C2E6ADDE6}" type="CATEGORYNAME">
                      <a:rPr lang="en-US" sz="1400" b="1">
                        <a:solidFill>
                          <a:schemeClr val="tx1"/>
                        </a:solidFill>
                      </a:rPr>
                      <a:pPr>
                        <a:defRPr sz="1400">
                          <a:solidFill>
                            <a:schemeClr val="tx1"/>
                          </a:solidFill>
                        </a:defRPr>
                      </a:pPr>
                      <a:t>[CATEGORY NAME]</a:t>
                    </a:fld>
                    <a:endParaRPr lang="en-US"/>
                  </a:p>
                </c:rich>
              </c:tx>
              <c:spPr>
                <a:noFill/>
                <a:ln>
                  <a:noFill/>
                </a:ln>
                <a:effectLst/>
              </c:spPr>
              <c:txPr>
                <a:bodyPr rot="0" spcFirstLastPara="1" vertOverflow="ellipsis" vert="horz" wrap="square" lIns="38100" tIns="19050" rIns="38100" bIns="19050" anchor="ctr" anchorCtr="1">
                  <a:noAutofit/>
                </a:bodyPr>
                <a:lstStyle/>
                <a:p>
                  <a:pPr>
                    <a:defRPr sz="1400" b="0"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40770056200971139"/>
                      <c:h val="0.1163664496689045"/>
                    </c:manualLayout>
                  </c15:layout>
                  <c15:dlblFieldTable/>
                  <c15:showDataLabelsRange val="0"/>
                </c:ext>
                <c:ext xmlns:c16="http://schemas.microsoft.com/office/drawing/2014/chart" uri="{C3380CC4-5D6E-409C-BE32-E72D297353CC}">
                  <c16:uniqueId val="{00000003-391B-4757-9E8A-283A32C93820}"/>
                </c:ext>
              </c:extLst>
            </c:dLbl>
            <c:dLbl>
              <c:idx val="2"/>
              <c:layout>
                <c:manualLayout>
                  <c:x val="-2.4024024024024024E-2"/>
                  <c:y val="6.0710869085289576E-3"/>
                </c:manualLayout>
              </c:layout>
              <c:tx>
                <c:rich>
                  <a:bodyPr rot="0" spcFirstLastPara="1" vertOverflow="ellipsis" vert="horz" wrap="square" lIns="38100" tIns="19050" rIns="38100" bIns="19050" anchor="ctr" anchorCtr="1">
                    <a:noAutofit/>
                  </a:bodyPr>
                  <a:lstStyle/>
                  <a:p>
                    <a:pPr>
                      <a:defRPr sz="1400" b="0" i="0" u="none" strike="noStrike" kern="1200" baseline="0">
                        <a:solidFill>
                          <a:schemeClr val="tx1"/>
                        </a:solidFill>
                        <a:latin typeface="+mn-lt"/>
                        <a:ea typeface="+mn-ea"/>
                        <a:cs typeface="+mn-cs"/>
                      </a:defRPr>
                    </a:pPr>
                    <a:fld id="{36B1AC31-E7AC-4133-BBFF-CFF85A0EE3F2}" type="CATEGORYNAME">
                      <a:rPr lang="en-US" sz="1400" b="1">
                        <a:solidFill>
                          <a:schemeClr val="tx1"/>
                        </a:solidFill>
                      </a:rPr>
                      <a:pPr>
                        <a:defRPr sz="1400">
                          <a:solidFill>
                            <a:schemeClr val="tx1"/>
                          </a:solidFill>
                        </a:defRPr>
                      </a:pPr>
                      <a:t>[CATEGORY NAME]</a:t>
                    </a:fld>
                    <a:endParaRPr lang="en-US"/>
                  </a:p>
                </c:rich>
              </c:tx>
              <c:spPr>
                <a:noFill/>
                <a:ln>
                  <a:noFill/>
                </a:ln>
                <a:effectLst/>
              </c:spPr>
              <c:txPr>
                <a:bodyPr rot="0" spcFirstLastPara="1" vertOverflow="ellipsis" vert="horz" wrap="square" lIns="38100" tIns="19050" rIns="38100" bIns="19050" anchor="ctr" anchorCtr="1">
                  <a:noAutofit/>
                </a:bodyPr>
                <a:lstStyle/>
                <a:p>
                  <a:pPr>
                    <a:defRPr sz="1400" b="0"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37151356080489945"/>
                      <c:h val="0.11558080367722348"/>
                    </c:manualLayout>
                  </c15:layout>
                  <c15:dlblFieldTable/>
                  <c15:showDataLabelsRange val="0"/>
                </c:ext>
                <c:ext xmlns:c16="http://schemas.microsoft.com/office/drawing/2014/chart" uri="{C3380CC4-5D6E-409C-BE32-E72D297353CC}">
                  <c16:uniqueId val="{00000005-391B-4757-9E8A-283A32C93820}"/>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Sheet1!$A$2:$A$4</c:f>
              <c:strCache>
                <c:ptCount val="3"/>
                <c:pt idx="0">
                  <c:v>CSS: 75-80%</c:v>
                </c:pt>
                <c:pt idx="1">
                  <c:v>PEI: 15-20%</c:v>
                </c:pt>
                <c:pt idx="2">
                  <c:v>INN: 0-10%</c:v>
                </c:pt>
              </c:strCache>
            </c:strRef>
          </c:cat>
          <c:val>
            <c:numRef>
              <c:f>Sheet1!$B$2:$B$4</c:f>
              <c:numCache>
                <c:formatCode>0%</c:formatCode>
                <c:ptCount val="3"/>
                <c:pt idx="0">
                  <c:v>0.8</c:v>
                </c:pt>
                <c:pt idx="1">
                  <c:v>0.15</c:v>
                </c:pt>
                <c:pt idx="2">
                  <c:v>0.1</c:v>
                </c:pt>
              </c:numCache>
            </c:numRef>
          </c:val>
          <c:extLst>
            <c:ext xmlns:c16="http://schemas.microsoft.com/office/drawing/2014/chart" uri="{C3380CC4-5D6E-409C-BE32-E72D297353CC}">
              <c16:uniqueId val="{00000006-391B-4757-9E8A-283A32C93820}"/>
            </c:ext>
          </c:extLst>
        </c:ser>
        <c:dLbls>
          <c:showLegendKey val="0"/>
          <c:showVal val="0"/>
          <c:showCatName val="0"/>
          <c:showSerName val="0"/>
          <c:showPercent val="0"/>
          <c:showBubbleSize val="0"/>
          <c:showLeaderLines val="0"/>
        </c:dLbls>
        <c:firstSliceAng val="107"/>
      </c:pieChart>
      <c:spPr>
        <a:noFill/>
        <a:ln>
          <a:noFill/>
        </a:ln>
        <a:effectLst/>
      </c:spPr>
    </c:plotArea>
    <c:plotVisOnly val="1"/>
    <c:dispBlanksAs val="gap"/>
    <c:showDLblsOverMax val="0"/>
  </c:chart>
  <c:spPr>
    <a:solidFill>
      <a:schemeClr val="bg1"/>
    </a:solidFill>
    <a:ln w="9525" cap="flat" cmpd="sng" algn="ctr">
      <a:noFill/>
      <a:prstDash val="solid"/>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3C7561-4272-46CB-8145-DC8E6AC171FF}" type="doc">
      <dgm:prSet loTypeId="urn:microsoft.com/office/officeart/2005/8/layout/venn1" loCatId="relationship" qsTypeId="urn:microsoft.com/office/officeart/2005/8/quickstyle/simple3" qsCatId="simple" csTypeId="urn:microsoft.com/office/officeart/2005/8/colors/accent1_4" csCatId="accent1" phldr="1"/>
      <dgm:spPr/>
      <dgm:t>
        <a:bodyPr/>
        <a:lstStyle/>
        <a:p>
          <a:endParaRPr lang="en-US"/>
        </a:p>
      </dgm:t>
    </dgm:pt>
    <dgm:pt modelId="{EEA34F76-D394-41F8-AD2B-CFB812BC541F}">
      <dgm:prSet phldrT="[Text]"/>
      <dgm:spPr/>
      <dgm:t>
        <a:bodyPr/>
        <a:lstStyle/>
        <a:p>
          <a:r>
            <a:rPr lang="en-US" b="1" dirty="0" smtClean="0"/>
            <a:t>Wellness, Recovery and Resiliency </a:t>
          </a:r>
          <a:endParaRPr lang="en-US" b="1" dirty="0"/>
        </a:p>
      </dgm:t>
    </dgm:pt>
    <dgm:pt modelId="{9D1C57D0-EFE8-43A1-97D9-82632B092673}" type="parTrans" cxnId="{52D8BF83-BBA7-4F95-A8B1-FF5ACE876E2B}">
      <dgm:prSet/>
      <dgm:spPr/>
      <dgm:t>
        <a:bodyPr/>
        <a:lstStyle/>
        <a:p>
          <a:endParaRPr lang="en-US"/>
        </a:p>
      </dgm:t>
    </dgm:pt>
    <dgm:pt modelId="{3920A82C-8E47-41C4-936C-732BC07F17B8}" type="sibTrans" cxnId="{52D8BF83-BBA7-4F95-A8B1-FF5ACE876E2B}">
      <dgm:prSet/>
      <dgm:spPr/>
      <dgm:t>
        <a:bodyPr/>
        <a:lstStyle/>
        <a:p>
          <a:endParaRPr lang="en-US"/>
        </a:p>
      </dgm:t>
    </dgm:pt>
    <dgm:pt modelId="{63AF618C-1BB8-4D98-8F86-5B694F416C8B}">
      <dgm:prSet/>
      <dgm:spPr/>
      <dgm:t>
        <a:bodyPr/>
        <a:lstStyle/>
        <a:p>
          <a:r>
            <a:rPr lang="en-US" b="1" dirty="0" smtClean="0"/>
            <a:t>Cultural Competence</a:t>
          </a:r>
        </a:p>
      </dgm:t>
    </dgm:pt>
    <dgm:pt modelId="{776FDA35-8F39-4E32-A69B-16EABA306595}" type="parTrans" cxnId="{65962F65-7FA2-483C-94F4-A1C9E750C22C}">
      <dgm:prSet/>
      <dgm:spPr/>
      <dgm:t>
        <a:bodyPr/>
        <a:lstStyle/>
        <a:p>
          <a:endParaRPr lang="en-US"/>
        </a:p>
      </dgm:t>
    </dgm:pt>
    <dgm:pt modelId="{00E7F450-5617-490A-B096-01CA2E21F1EA}" type="sibTrans" cxnId="{65962F65-7FA2-483C-94F4-A1C9E750C22C}">
      <dgm:prSet/>
      <dgm:spPr/>
      <dgm:t>
        <a:bodyPr/>
        <a:lstStyle/>
        <a:p>
          <a:endParaRPr lang="en-US"/>
        </a:p>
      </dgm:t>
    </dgm:pt>
    <dgm:pt modelId="{EAB6811C-0BEB-487B-A817-ECA203758C6B}">
      <dgm:prSet/>
      <dgm:spPr/>
      <dgm:t>
        <a:bodyPr/>
        <a:lstStyle/>
        <a:p>
          <a:r>
            <a:rPr lang="en-US" b="1" dirty="0" smtClean="0"/>
            <a:t>Client/Family Driven Mental Health System</a:t>
          </a:r>
        </a:p>
      </dgm:t>
    </dgm:pt>
    <dgm:pt modelId="{345B1A4E-E49A-47F4-9E2D-037342E749FA}" type="parTrans" cxnId="{A052D373-CFE8-4E11-A20B-BAE81C43AB12}">
      <dgm:prSet/>
      <dgm:spPr/>
      <dgm:t>
        <a:bodyPr/>
        <a:lstStyle/>
        <a:p>
          <a:endParaRPr lang="en-US"/>
        </a:p>
      </dgm:t>
    </dgm:pt>
    <dgm:pt modelId="{E7DA6BFE-F08E-465C-B644-EC4C22915BC4}" type="sibTrans" cxnId="{A052D373-CFE8-4E11-A20B-BAE81C43AB12}">
      <dgm:prSet/>
      <dgm:spPr/>
      <dgm:t>
        <a:bodyPr/>
        <a:lstStyle/>
        <a:p>
          <a:endParaRPr lang="en-US"/>
        </a:p>
      </dgm:t>
    </dgm:pt>
    <dgm:pt modelId="{43B85728-B9A6-4B34-B90B-18BC380CE5F6}">
      <dgm:prSet/>
      <dgm:spPr/>
      <dgm:t>
        <a:bodyPr/>
        <a:lstStyle/>
        <a:p>
          <a:r>
            <a:rPr lang="en-US" b="1" dirty="0" smtClean="0"/>
            <a:t>Integrated Service Experience</a:t>
          </a:r>
        </a:p>
      </dgm:t>
    </dgm:pt>
    <dgm:pt modelId="{C55948E3-3A69-432D-BBB9-FA80AA64593E}" type="parTrans" cxnId="{A9AEB71F-AF73-4B9F-80FD-008941362C48}">
      <dgm:prSet/>
      <dgm:spPr/>
      <dgm:t>
        <a:bodyPr/>
        <a:lstStyle/>
        <a:p>
          <a:endParaRPr lang="en-US"/>
        </a:p>
      </dgm:t>
    </dgm:pt>
    <dgm:pt modelId="{9C90DF21-50FA-4CC7-BCF5-4B03432181CD}" type="sibTrans" cxnId="{A9AEB71F-AF73-4B9F-80FD-008941362C48}">
      <dgm:prSet/>
      <dgm:spPr/>
      <dgm:t>
        <a:bodyPr/>
        <a:lstStyle/>
        <a:p>
          <a:endParaRPr lang="en-US"/>
        </a:p>
      </dgm:t>
    </dgm:pt>
    <dgm:pt modelId="{C339A094-4551-4ECB-A73A-B2400096AC32}">
      <dgm:prSet/>
      <dgm:spPr/>
      <dgm:t>
        <a:bodyPr/>
        <a:lstStyle/>
        <a:p>
          <a:r>
            <a:rPr lang="en-US" b="1" dirty="0" smtClean="0"/>
            <a:t>Community Collaboration</a:t>
          </a:r>
        </a:p>
      </dgm:t>
    </dgm:pt>
    <dgm:pt modelId="{52B33998-901A-4608-A420-9320A8AA5984}" type="parTrans" cxnId="{2B517908-A735-48DE-8B51-EFE9F47365B9}">
      <dgm:prSet/>
      <dgm:spPr/>
      <dgm:t>
        <a:bodyPr/>
        <a:lstStyle/>
        <a:p>
          <a:endParaRPr lang="en-US"/>
        </a:p>
      </dgm:t>
    </dgm:pt>
    <dgm:pt modelId="{D2E02D70-632A-4CEB-8301-0C475307FE37}" type="sibTrans" cxnId="{2B517908-A735-48DE-8B51-EFE9F47365B9}">
      <dgm:prSet/>
      <dgm:spPr/>
      <dgm:t>
        <a:bodyPr/>
        <a:lstStyle/>
        <a:p>
          <a:endParaRPr lang="en-US"/>
        </a:p>
      </dgm:t>
    </dgm:pt>
    <dgm:pt modelId="{0113F7E9-8207-4263-A3E9-58213D88BE35}" type="pres">
      <dgm:prSet presAssocID="{6B3C7561-4272-46CB-8145-DC8E6AC171FF}" presName="compositeShape" presStyleCnt="0">
        <dgm:presLayoutVars>
          <dgm:chMax val="7"/>
          <dgm:dir/>
          <dgm:resizeHandles val="exact"/>
        </dgm:presLayoutVars>
      </dgm:prSet>
      <dgm:spPr/>
      <dgm:t>
        <a:bodyPr/>
        <a:lstStyle/>
        <a:p>
          <a:endParaRPr lang="en-US"/>
        </a:p>
      </dgm:t>
    </dgm:pt>
    <dgm:pt modelId="{4AA6B331-6E75-4C01-85D0-42BCAF41748F}" type="pres">
      <dgm:prSet presAssocID="{EEA34F76-D394-41F8-AD2B-CFB812BC541F}" presName="circ1" presStyleLbl="vennNode1" presStyleIdx="0" presStyleCnt="5" custScaleX="150627" custScaleY="145424"/>
      <dgm:spPr/>
      <dgm:t>
        <a:bodyPr/>
        <a:lstStyle/>
        <a:p>
          <a:endParaRPr lang="en-US"/>
        </a:p>
      </dgm:t>
    </dgm:pt>
    <dgm:pt modelId="{F123682B-6CFF-4569-BC64-515DA264040B}" type="pres">
      <dgm:prSet presAssocID="{EEA34F76-D394-41F8-AD2B-CFB812BC541F}" presName="circ1Tx" presStyleLbl="revTx" presStyleIdx="0" presStyleCnt="0">
        <dgm:presLayoutVars>
          <dgm:chMax val="0"/>
          <dgm:chPref val="0"/>
          <dgm:bulletEnabled val="1"/>
        </dgm:presLayoutVars>
      </dgm:prSet>
      <dgm:spPr/>
      <dgm:t>
        <a:bodyPr/>
        <a:lstStyle/>
        <a:p>
          <a:endParaRPr lang="en-US"/>
        </a:p>
      </dgm:t>
    </dgm:pt>
    <dgm:pt modelId="{51F3E778-FEFD-4BC9-8C50-D3F2952BCF0A}" type="pres">
      <dgm:prSet presAssocID="{63AF618C-1BB8-4D98-8F86-5B694F416C8B}" presName="circ2" presStyleLbl="vennNode1" presStyleIdx="1" presStyleCnt="5" custScaleX="150627" custScaleY="145424"/>
      <dgm:spPr/>
      <dgm:t>
        <a:bodyPr/>
        <a:lstStyle/>
        <a:p>
          <a:endParaRPr lang="en-US"/>
        </a:p>
      </dgm:t>
    </dgm:pt>
    <dgm:pt modelId="{51284C38-AB43-4EF9-82BD-C38F07999B65}" type="pres">
      <dgm:prSet presAssocID="{63AF618C-1BB8-4D98-8F86-5B694F416C8B}" presName="circ2Tx" presStyleLbl="revTx" presStyleIdx="0" presStyleCnt="0" custLinFactNeighborX="13330">
        <dgm:presLayoutVars>
          <dgm:chMax val="0"/>
          <dgm:chPref val="0"/>
          <dgm:bulletEnabled val="1"/>
        </dgm:presLayoutVars>
      </dgm:prSet>
      <dgm:spPr/>
      <dgm:t>
        <a:bodyPr/>
        <a:lstStyle/>
        <a:p>
          <a:endParaRPr lang="en-US"/>
        </a:p>
      </dgm:t>
    </dgm:pt>
    <dgm:pt modelId="{4C8B6248-B058-416C-AF3D-6997739391CE}" type="pres">
      <dgm:prSet presAssocID="{EAB6811C-0BEB-487B-A817-ECA203758C6B}" presName="circ3" presStyleLbl="vennNode1" presStyleIdx="2" presStyleCnt="5" custScaleX="150627" custScaleY="145424"/>
      <dgm:spPr/>
      <dgm:t>
        <a:bodyPr/>
        <a:lstStyle/>
        <a:p>
          <a:endParaRPr lang="en-US"/>
        </a:p>
      </dgm:t>
    </dgm:pt>
    <dgm:pt modelId="{84E7C4F0-A200-4CAC-B8CF-3C7637DFD187}" type="pres">
      <dgm:prSet presAssocID="{EAB6811C-0BEB-487B-A817-ECA203758C6B}" presName="circ3Tx" presStyleLbl="revTx" presStyleIdx="0" presStyleCnt="0" custLinFactNeighborX="19866">
        <dgm:presLayoutVars>
          <dgm:chMax val="0"/>
          <dgm:chPref val="0"/>
          <dgm:bulletEnabled val="1"/>
        </dgm:presLayoutVars>
      </dgm:prSet>
      <dgm:spPr/>
      <dgm:t>
        <a:bodyPr/>
        <a:lstStyle/>
        <a:p>
          <a:endParaRPr lang="en-US"/>
        </a:p>
      </dgm:t>
    </dgm:pt>
    <dgm:pt modelId="{67B43B87-0E45-409C-8D94-388F53ADAA67}" type="pres">
      <dgm:prSet presAssocID="{43B85728-B9A6-4B34-B90B-18BC380CE5F6}" presName="circ4" presStyleLbl="vennNode1" presStyleIdx="3" presStyleCnt="5" custScaleX="150627" custScaleY="145424"/>
      <dgm:spPr/>
      <dgm:t>
        <a:bodyPr/>
        <a:lstStyle/>
        <a:p>
          <a:endParaRPr lang="en-US"/>
        </a:p>
      </dgm:t>
    </dgm:pt>
    <dgm:pt modelId="{88A5B3DB-D5AA-4180-B0C7-4FDBEE0E98C9}" type="pres">
      <dgm:prSet presAssocID="{43B85728-B9A6-4B34-B90B-18BC380CE5F6}" presName="circ4Tx" presStyleLbl="revTx" presStyleIdx="0" presStyleCnt="0" custLinFactNeighborX="-6770">
        <dgm:presLayoutVars>
          <dgm:chMax val="0"/>
          <dgm:chPref val="0"/>
          <dgm:bulletEnabled val="1"/>
        </dgm:presLayoutVars>
      </dgm:prSet>
      <dgm:spPr/>
      <dgm:t>
        <a:bodyPr/>
        <a:lstStyle/>
        <a:p>
          <a:endParaRPr lang="en-US"/>
        </a:p>
      </dgm:t>
    </dgm:pt>
    <dgm:pt modelId="{FA21EC5E-8A12-4C75-8F99-9FB36523DE02}" type="pres">
      <dgm:prSet presAssocID="{C339A094-4551-4ECB-A73A-B2400096AC32}" presName="circ5" presStyleLbl="vennNode1" presStyleIdx="4" presStyleCnt="5" custScaleX="150627" custScaleY="145424"/>
      <dgm:spPr/>
      <dgm:t>
        <a:bodyPr/>
        <a:lstStyle/>
        <a:p>
          <a:endParaRPr lang="en-US"/>
        </a:p>
      </dgm:t>
    </dgm:pt>
    <dgm:pt modelId="{06768C9C-7C74-4AE4-871C-663323D26C88}" type="pres">
      <dgm:prSet presAssocID="{C339A094-4551-4ECB-A73A-B2400096AC32}" presName="circ5Tx" presStyleLbl="revTx" presStyleIdx="0" presStyleCnt="0" custLinFactNeighborX="-17931">
        <dgm:presLayoutVars>
          <dgm:chMax val="0"/>
          <dgm:chPref val="0"/>
          <dgm:bulletEnabled val="1"/>
        </dgm:presLayoutVars>
      </dgm:prSet>
      <dgm:spPr/>
      <dgm:t>
        <a:bodyPr/>
        <a:lstStyle/>
        <a:p>
          <a:endParaRPr lang="en-US"/>
        </a:p>
      </dgm:t>
    </dgm:pt>
  </dgm:ptLst>
  <dgm:cxnLst>
    <dgm:cxn modelId="{52D8BF83-BBA7-4F95-A8B1-FF5ACE876E2B}" srcId="{6B3C7561-4272-46CB-8145-DC8E6AC171FF}" destId="{EEA34F76-D394-41F8-AD2B-CFB812BC541F}" srcOrd="0" destOrd="0" parTransId="{9D1C57D0-EFE8-43A1-97D9-82632B092673}" sibTransId="{3920A82C-8E47-41C4-936C-732BC07F17B8}"/>
    <dgm:cxn modelId="{2B517908-A735-48DE-8B51-EFE9F47365B9}" srcId="{6B3C7561-4272-46CB-8145-DC8E6AC171FF}" destId="{C339A094-4551-4ECB-A73A-B2400096AC32}" srcOrd="4" destOrd="0" parTransId="{52B33998-901A-4608-A420-9320A8AA5984}" sibTransId="{D2E02D70-632A-4CEB-8301-0C475307FE37}"/>
    <dgm:cxn modelId="{F1E88B29-9375-4BB7-BE32-DE550D8EED04}" type="presOf" srcId="{63AF618C-1BB8-4D98-8F86-5B694F416C8B}" destId="{51284C38-AB43-4EF9-82BD-C38F07999B65}" srcOrd="0" destOrd="0" presId="urn:microsoft.com/office/officeart/2005/8/layout/venn1"/>
    <dgm:cxn modelId="{65962F65-7FA2-483C-94F4-A1C9E750C22C}" srcId="{6B3C7561-4272-46CB-8145-DC8E6AC171FF}" destId="{63AF618C-1BB8-4D98-8F86-5B694F416C8B}" srcOrd="1" destOrd="0" parTransId="{776FDA35-8F39-4E32-A69B-16EABA306595}" sibTransId="{00E7F450-5617-490A-B096-01CA2E21F1EA}"/>
    <dgm:cxn modelId="{A3FD44C0-07C8-4EFA-99B0-6B6E7A5AD470}" type="presOf" srcId="{EAB6811C-0BEB-487B-A817-ECA203758C6B}" destId="{84E7C4F0-A200-4CAC-B8CF-3C7637DFD187}" srcOrd="0" destOrd="0" presId="urn:microsoft.com/office/officeart/2005/8/layout/venn1"/>
    <dgm:cxn modelId="{204D2A37-B9A2-46F2-B4F2-18C2AA31779C}" type="presOf" srcId="{6B3C7561-4272-46CB-8145-DC8E6AC171FF}" destId="{0113F7E9-8207-4263-A3E9-58213D88BE35}" srcOrd="0" destOrd="0" presId="urn:microsoft.com/office/officeart/2005/8/layout/venn1"/>
    <dgm:cxn modelId="{C22B0658-7296-4250-9779-873D7EB2136C}" type="presOf" srcId="{43B85728-B9A6-4B34-B90B-18BC380CE5F6}" destId="{88A5B3DB-D5AA-4180-B0C7-4FDBEE0E98C9}" srcOrd="0" destOrd="0" presId="urn:microsoft.com/office/officeart/2005/8/layout/venn1"/>
    <dgm:cxn modelId="{90B964FF-368D-4885-8632-7E31E88F63E8}" type="presOf" srcId="{C339A094-4551-4ECB-A73A-B2400096AC32}" destId="{06768C9C-7C74-4AE4-871C-663323D26C88}" srcOrd="0" destOrd="0" presId="urn:microsoft.com/office/officeart/2005/8/layout/venn1"/>
    <dgm:cxn modelId="{E9261FAB-3508-437A-925F-0C60D259353E}" type="presOf" srcId="{EEA34F76-D394-41F8-AD2B-CFB812BC541F}" destId="{F123682B-6CFF-4569-BC64-515DA264040B}" srcOrd="0" destOrd="0" presId="urn:microsoft.com/office/officeart/2005/8/layout/venn1"/>
    <dgm:cxn modelId="{A052D373-CFE8-4E11-A20B-BAE81C43AB12}" srcId="{6B3C7561-4272-46CB-8145-DC8E6AC171FF}" destId="{EAB6811C-0BEB-487B-A817-ECA203758C6B}" srcOrd="2" destOrd="0" parTransId="{345B1A4E-E49A-47F4-9E2D-037342E749FA}" sibTransId="{E7DA6BFE-F08E-465C-B644-EC4C22915BC4}"/>
    <dgm:cxn modelId="{A9AEB71F-AF73-4B9F-80FD-008941362C48}" srcId="{6B3C7561-4272-46CB-8145-DC8E6AC171FF}" destId="{43B85728-B9A6-4B34-B90B-18BC380CE5F6}" srcOrd="3" destOrd="0" parTransId="{C55948E3-3A69-432D-BBB9-FA80AA64593E}" sibTransId="{9C90DF21-50FA-4CC7-BCF5-4B03432181CD}"/>
    <dgm:cxn modelId="{72ABA481-C68F-472A-8387-9B250BFE11B6}" type="presParOf" srcId="{0113F7E9-8207-4263-A3E9-58213D88BE35}" destId="{4AA6B331-6E75-4C01-85D0-42BCAF41748F}" srcOrd="0" destOrd="0" presId="urn:microsoft.com/office/officeart/2005/8/layout/venn1"/>
    <dgm:cxn modelId="{72EAB8BA-E3E8-4032-8E37-0897D63BA696}" type="presParOf" srcId="{0113F7E9-8207-4263-A3E9-58213D88BE35}" destId="{F123682B-6CFF-4569-BC64-515DA264040B}" srcOrd="1" destOrd="0" presId="urn:microsoft.com/office/officeart/2005/8/layout/venn1"/>
    <dgm:cxn modelId="{4D582D2D-8A62-4C71-9B32-6FA6CFA852E5}" type="presParOf" srcId="{0113F7E9-8207-4263-A3E9-58213D88BE35}" destId="{51F3E778-FEFD-4BC9-8C50-D3F2952BCF0A}" srcOrd="2" destOrd="0" presId="urn:microsoft.com/office/officeart/2005/8/layout/venn1"/>
    <dgm:cxn modelId="{A8C369C4-CBA4-4F54-8BF2-D553AF1EBE69}" type="presParOf" srcId="{0113F7E9-8207-4263-A3E9-58213D88BE35}" destId="{51284C38-AB43-4EF9-82BD-C38F07999B65}" srcOrd="3" destOrd="0" presId="urn:microsoft.com/office/officeart/2005/8/layout/venn1"/>
    <dgm:cxn modelId="{D7D6BAE9-E69A-46BB-86A3-EBA08286CE8B}" type="presParOf" srcId="{0113F7E9-8207-4263-A3E9-58213D88BE35}" destId="{4C8B6248-B058-416C-AF3D-6997739391CE}" srcOrd="4" destOrd="0" presId="urn:microsoft.com/office/officeart/2005/8/layout/venn1"/>
    <dgm:cxn modelId="{BE8F2DAF-FFF3-41A7-B4F5-18C481ED9B41}" type="presParOf" srcId="{0113F7E9-8207-4263-A3E9-58213D88BE35}" destId="{84E7C4F0-A200-4CAC-B8CF-3C7637DFD187}" srcOrd="5" destOrd="0" presId="urn:microsoft.com/office/officeart/2005/8/layout/venn1"/>
    <dgm:cxn modelId="{C86C2DD5-A4B3-4EEA-B71D-B6CABC332A23}" type="presParOf" srcId="{0113F7E9-8207-4263-A3E9-58213D88BE35}" destId="{67B43B87-0E45-409C-8D94-388F53ADAA67}" srcOrd="6" destOrd="0" presId="urn:microsoft.com/office/officeart/2005/8/layout/venn1"/>
    <dgm:cxn modelId="{579EA68E-C69B-4FC0-B95F-1F061D8764F4}" type="presParOf" srcId="{0113F7E9-8207-4263-A3E9-58213D88BE35}" destId="{88A5B3DB-D5AA-4180-B0C7-4FDBEE0E98C9}" srcOrd="7" destOrd="0" presId="urn:microsoft.com/office/officeart/2005/8/layout/venn1"/>
    <dgm:cxn modelId="{84382A5A-2AAE-4BA2-8070-34107FAEF3CE}" type="presParOf" srcId="{0113F7E9-8207-4263-A3E9-58213D88BE35}" destId="{FA21EC5E-8A12-4C75-8F99-9FB36523DE02}" srcOrd="8" destOrd="0" presId="urn:microsoft.com/office/officeart/2005/8/layout/venn1"/>
    <dgm:cxn modelId="{CC4EDA9B-F9E3-4143-A2EF-E80E3E87A7BF}" type="presParOf" srcId="{0113F7E9-8207-4263-A3E9-58213D88BE35}" destId="{06768C9C-7C74-4AE4-871C-663323D26C88}"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394218-5423-44B6-A786-BD2383BAE71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49A4555-600F-4F5B-BC53-8605C2FF8F88}">
      <dgm:prSet/>
      <dgm:spPr/>
      <dgm:t>
        <a:bodyPr/>
        <a:lstStyle/>
        <a:p>
          <a:pPr rtl="0"/>
          <a:r>
            <a:rPr lang="en-US" b="1" dirty="0" smtClean="0"/>
            <a:t>CSS: Community Services &amp; Supports</a:t>
          </a:r>
          <a:endParaRPr lang="en-US" dirty="0"/>
        </a:p>
      </dgm:t>
    </dgm:pt>
    <dgm:pt modelId="{FE4FAA81-7030-488B-BC2F-31FE03EFD1CD}" type="parTrans" cxnId="{D2FB2458-32EF-4453-A0BF-04B8B1881EB6}">
      <dgm:prSet/>
      <dgm:spPr/>
      <dgm:t>
        <a:bodyPr/>
        <a:lstStyle/>
        <a:p>
          <a:endParaRPr lang="en-US"/>
        </a:p>
      </dgm:t>
    </dgm:pt>
    <dgm:pt modelId="{CB7730E5-4E3D-4203-B5EF-D49B07DCDDC5}" type="sibTrans" cxnId="{D2FB2458-32EF-4453-A0BF-04B8B1881EB6}">
      <dgm:prSet/>
      <dgm:spPr/>
      <dgm:t>
        <a:bodyPr/>
        <a:lstStyle/>
        <a:p>
          <a:endParaRPr lang="en-US"/>
        </a:p>
      </dgm:t>
    </dgm:pt>
    <dgm:pt modelId="{2A4A08B7-94D2-46F9-9C05-A0C3E563EEBF}">
      <dgm:prSet/>
      <dgm:spPr/>
      <dgm:t>
        <a:bodyPr/>
        <a:lstStyle/>
        <a:p>
          <a:pPr rtl="0"/>
          <a:r>
            <a:rPr lang="en-US" dirty="0" smtClean="0"/>
            <a:t>Outreach and direct services for the most serious mental health needs</a:t>
          </a:r>
          <a:endParaRPr lang="en-US" dirty="0"/>
        </a:p>
      </dgm:t>
    </dgm:pt>
    <dgm:pt modelId="{A50CE9C3-02D9-49A8-9287-80B02445DE8D}" type="parTrans" cxnId="{DB55F091-5B55-48BD-BC5B-AD47331CC586}">
      <dgm:prSet/>
      <dgm:spPr/>
      <dgm:t>
        <a:bodyPr/>
        <a:lstStyle/>
        <a:p>
          <a:endParaRPr lang="en-US"/>
        </a:p>
      </dgm:t>
    </dgm:pt>
    <dgm:pt modelId="{3D1ED4E5-C27B-4063-BCBF-21B4AB2EA1DD}" type="sibTrans" cxnId="{DB55F091-5B55-48BD-BC5B-AD47331CC586}">
      <dgm:prSet/>
      <dgm:spPr/>
      <dgm:t>
        <a:bodyPr/>
        <a:lstStyle/>
        <a:p>
          <a:endParaRPr lang="en-US"/>
        </a:p>
      </dgm:t>
    </dgm:pt>
    <dgm:pt modelId="{E3A295B1-0074-4427-8773-45DDF3EC7A2A}">
      <dgm:prSet/>
      <dgm:spPr/>
      <dgm:t>
        <a:bodyPr/>
        <a:lstStyle/>
        <a:p>
          <a:pPr rtl="0"/>
          <a:r>
            <a:rPr lang="en-US" b="1" dirty="0" smtClean="0"/>
            <a:t>PEI: Prevention &amp; Early Intervention</a:t>
          </a:r>
          <a:endParaRPr lang="en-US" dirty="0"/>
        </a:p>
      </dgm:t>
    </dgm:pt>
    <dgm:pt modelId="{C5B1A9D9-4CBF-4202-A26F-69BB91A04F52}" type="parTrans" cxnId="{9D2A3FC6-BC1E-4B14-A296-84287EBFAB0E}">
      <dgm:prSet/>
      <dgm:spPr/>
      <dgm:t>
        <a:bodyPr/>
        <a:lstStyle/>
        <a:p>
          <a:endParaRPr lang="en-US"/>
        </a:p>
      </dgm:t>
    </dgm:pt>
    <dgm:pt modelId="{07973ED3-EA17-4248-8453-17EE339EC6FF}" type="sibTrans" cxnId="{9D2A3FC6-BC1E-4B14-A296-84287EBFAB0E}">
      <dgm:prSet/>
      <dgm:spPr/>
      <dgm:t>
        <a:bodyPr/>
        <a:lstStyle/>
        <a:p>
          <a:endParaRPr lang="en-US"/>
        </a:p>
      </dgm:t>
    </dgm:pt>
    <dgm:pt modelId="{E5A4E678-EF67-45FF-B772-6B150FDAD4CB}">
      <dgm:prSet/>
      <dgm:spPr/>
      <dgm:t>
        <a:bodyPr/>
        <a:lstStyle/>
        <a:p>
          <a:pPr rtl="0"/>
          <a:r>
            <a:rPr lang="en-US" dirty="0" smtClean="0"/>
            <a:t>Prevention to promote wellness and reduce the impact of mental health problems</a:t>
          </a:r>
          <a:endParaRPr lang="en-US" dirty="0"/>
        </a:p>
      </dgm:t>
    </dgm:pt>
    <dgm:pt modelId="{2456A109-CC23-4045-B970-B162A2CF1BC8}" type="parTrans" cxnId="{44D462AA-B7ED-4B2F-B674-11C5748BB7F1}">
      <dgm:prSet/>
      <dgm:spPr/>
      <dgm:t>
        <a:bodyPr/>
        <a:lstStyle/>
        <a:p>
          <a:endParaRPr lang="en-US"/>
        </a:p>
      </dgm:t>
    </dgm:pt>
    <dgm:pt modelId="{CD84E131-6F6D-4994-95F4-7A2309A469E8}" type="sibTrans" cxnId="{44D462AA-B7ED-4B2F-B674-11C5748BB7F1}">
      <dgm:prSet/>
      <dgm:spPr/>
      <dgm:t>
        <a:bodyPr/>
        <a:lstStyle/>
        <a:p>
          <a:endParaRPr lang="en-US"/>
        </a:p>
      </dgm:t>
    </dgm:pt>
    <dgm:pt modelId="{AE242EB3-641B-4EF1-8937-9D7AD2DBE892}">
      <dgm:prSet/>
      <dgm:spPr/>
      <dgm:t>
        <a:bodyPr/>
        <a:lstStyle/>
        <a:p>
          <a:pPr rtl="0"/>
          <a:r>
            <a:rPr lang="en-US" dirty="0" smtClean="0"/>
            <a:t>Early intervention to address emerging mental health needs</a:t>
          </a:r>
          <a:endParaRPr lang="en-US" dirty="0"/>
        </a:p>
      </dgm:t>
    </dgm:pt>
    <dgm:pt modelId="{996842CE-D118-4A6B-87B0-D34A3CA86DC4}" type="parTrans" cxnId="{ED94EB49-FC05-4948-AD5B-933511800087}">
      <dgm:prSet/>
      <dgm:spPr/>
      <dgm:t>
        <a:bodyPr/>
        <a:lstStyle/>
        <a:p>
          <a:endParaRPr lang="en-US"/>
        </a:p>
      </dgm:t>
    </dgm:pt>
    <dgm:pt modelId="{02957258-BF0E-4187-BE4D-B0E343E445A3}" type="sibTrans" cxnId="{ED94EB49-FC05-4948-AD5B-933511800087}">
      <dgm:prSet/>
      <dgm:spPr/>
      <dgm:t>
        <a:bodyPr/>
        <a:lstStyle/>
        <a:p>
          <a:endParaRPr lang="en-US"/>
        </a:p>
      </dgm:t>
    </dgm:pt>
    <dgm:pt modelId="{12E7DD47-65EE-475E-8F18-2E1226EEFC32}">
      <dgm:prSet/>
      <dgm:spPr/>
      <dgm:t>
        <a:bodyPr/>
        <a:lstStyle/>
        <a:p>
          <a:pPr rtl="0"/>
          <a:r>
            <a:rPr lang="en-US" b="1" dirty="0" smtClean="0"/>
            <a:t>INN: Innovation</a:t>
          </a:r>
          <a:endParaRPr lang="en-US" dirty="0"/>
        </a:p>
      </dgm:t>
    </dgm:pt>
    <dgm:pt modelId="{053DBC2C-14EB-4C99-A2F5-C39C5D84FEC2}" type="parTrans" cxnId="{5673B693-7E70-4BC6-84CD-2A107D73D27A}">
      <dgm:prSet/>
      <dgm:spPr/>
      <dgm:t>
        <a:bodyPr/>
        <a:lstStyle/>
        <a:p>
          <a:endParaRPr lang="en-US"/>
        </a:p>
      </dgm:t>
    </dgm:pt>
    <dgm:pt modelId="{983F01D8-57B0-4B6E-B4DD-7471344BE7B8}" type="sibTrans" cxnId="{5673B693-7E70-4BC6-84CD-2A107D73D27A}">
      <dgm:prSet/>
      <dgm:spPr/>
      <dgm:t>
        <a:bodyPr/>
        <a:lstStyle/>
        <a:p>
          <a:endParaRPr lang="en-US"/>
        </a:p>
      </dgm:t>
    </dgm:pt>
    <dgm:pt modelId="{88DC35FC-057A-4232-95BF-C72D14B59EB0}">
      <dgm:prSet/>
      <dgm:spPr/>
      <dgm:t>
        <a:bodyPr/>
        <a:lstStyle/>
        <a:p>
          <a:pPr rtl="0"/>
          <a:r>
            <a:rPr lang="en-US" dirty="0" smtClean="0"/>
            <a:t>Funding to test new approaches to improve access, collaboration, and/or service outcomes</a:t>
          </a:r>
          <a:endParaRPr lang="en-US" dirty="0"/>
        </a:p>
      </dgm:t>
    </dgm:pt>
    <dgm:pt modelId="{AC212D6D-5236-46FE-B594-1F00F857A178}" type="parTrans" cxnId="{AEDF69F1-CFC0-41A8-85C6-9198B1126BB5}">
      <dgm:prSet/>
      <dgm:spPr/>
      <dgm:t>
        <a:bodyPr/>
        <a:lstStyle/>
        <a:p>
          <a:endParaRPr lang="en-US"/>
        </a:p>
      </dgm:t>
    </dgm:pt>
    <dgm:pt modelId="{2A934F43-2688-499D-A564-B6BFBA52190E}" type="sibTrans" cxnId="{AEDF69F1-CFC0-41A8-85C6-9198B1126BB5}">
      <dgm:prSet/>
      <dgm:spPr/>
      <dgm:t>
        <a:bodyPr/>
        <a:lstStyle/>
        <a:p>
          <a:endParaRPr lang="en-US"/>
        </a:p>
      </dgm:t>
    </dgm:pt>
    <dgm:pt modelId="{A4DFF7E1-3FB5-49BB-820C-8CBEF88C724E}" type="pres">
      <dgm:prSet presAssocID="{95394218-5423-44B6-A786-BD2383BAE71F}" presName="Name0" presStyleCnt="0">
        <dgm:presLayoutVars>
          <dgm:dir/>
          <dgm:animLvl val="lvl"/>
          <dgm:resizeHandles val="exact"/>
        </dgm:presLayoutVars>
      </dgm:prSet>
      <dgm:spPr/>
      <dgm:t>
        <a:bodyPr/>
        <a:lstStyle/>
        <a:p>
          <a:endParaRPr lang="en-US"/>
        </a:p>
      </dgm:t>
    </dgm:pt>
    <dgm:pt modelId="{35718CCF-AD90-4825-9327-C90C85F178C1}" type="pres">
      <dgm:prSet presAssocID="{349A4555-600F-4F5B-BC53-8605C2FF8F88}" presName="composite" presStyleCnt="0"/>
      <dgm:spPr/>
    </dgm:pt>
    <dgm:pt modelId="{9B846A8B-E874-4955-AD5C-ACA0965677CA}" type="pres">
      <dgm:prSet presAssocID="{349A4555-600F-4F5B-BC53-8605C2FF8F88}" presName="parTx" presStyleLbl="alignNode1" presStyleIdx="0" presStyleCnt="3">
        <dgm:presLayoutVars>
          <dgm:chMax val="0"/>
          <dgm:chPref val="0"/>
          <dgm:bulletEnabled val="1"/>
        </dgm:presLayoutVars>
      </dgm:prSet>
      <dgm:spPr/>
      <dgm:t>
        <a:bodyPr/>
        <a:lstStyle/>
        <a:p>
          <a:endParaRPr lang="en-US"/>
        </a:p>
      </dgm:t>
    </dgm:pt>
    <dgm:pt modelId="{780C6C1B-8528-472E-9904-97086AB0A220}" type="pres">
      <dgm:prSet presAssocID="{349A4555-600F-4F5B-BC53-8605C2FF8F88}" presName="desTx" presStyleLbl="alignAccFollowNode1" presStyleIdx="0" presStyleCnt="3">
        <dgm:presLayoutVars>
          <dgm:bulletEnabled val="1"/>
        </dgm:presLayoutVars>
      </dgm:prSet>
      <dgm:spPr/>
      <dgm:t>
        <a:bodyPr/>
        <a:lstStyle/>
        <a:p>
          <a:endParaRPr lang="en-US"/>
        </a:p>
      </dgm:t>
    </dgm:pt>
    <dgm:pt modelId="{BED03FAC-F549-4805-919D-B5D3D33AE275}" type="pres">
      <dgm:prSet presAssocID="{CB7730E5-4E3D-4203-B5EF-D49B07DCDDC5}" presName="space" presStyleCnt="0"/>
      <dgm:spPr/>
    </dgm:pt>
    <dgm:pt modelId="{A09B29C6-43DD-4273-9CDF-84CE9A863FF6}" type="pres">
      <dgm:prSet presAssocID="{E3A295B1-0074-4427-8773-45DDF3EC7A2A}" presName="composite" presStyleCnt="0"/>
      <dgm:spPr/>
    </dgm:pt>
    <dgm:pt modelId="{F44891B6-C915-4966-865C-562DC7A4E3A1}" type="pres">
      <dgm:prSet presAssocID="{E3A295B1-0074-4427-8773-45DDF3EC7A2A}" presName="parTx" presStyleLbl="alignNode1" presStyleIdx="1" presStyleCnt="3">
        <dgm:presLayoutVars>
          <dgm:chMax val="0"/>
          <dgm:chPref val="0"/>
          <dgm:bulletEnabled val="1"/>
        </dgm:presLayoutVars>
      </dgm:prSet>
      <dgm:spPr/>
      <dgm:t>
        <a:bodyPr/>
        <a:lstStyle/>
        <a:p>
          <a:endParaRPr lang="en-US"/>
        </a:p>
      </dgm:t>
    </dgm:pt>
    <dgm:pt modelId="{661F9CF5-D31C-47AA-BACD-ED0CEDCBE121}" type="pres">
      <dgm:prSet presAssocID="{E3A295B1-0074-4427-8773-45DDF3EC7A2A}" presName="desTx" presStyleLbl="alignAccFollowNode1" presStyleIdx="1" presStyleCnt="3">
        <dgm:presLayoutVars>
          <dgm:bulletEnabled val="1"/>
        </dgm:presLayoutVars>
      </dgm:prSet>
      <dgm:spPr/>
      <dgm:t>
        <a:bodyPr/>
        <a:lstStyle/>
        <a:p>
          <a:endParaRPr lang="en-US"/>
        </a:p>
      </dgm:t>
    </dgm:pt>
    <dgm:pt modelId="{8AFA6305-F4F1-4F17-B45F-FE31CBF10681}" type="pres">
      <dgm:prSet presAssocID="{07973ED3-EA17-4248-8453-17EE339EC6FF}" presName="space" presStyleCnt="0"/>
      <dgm:spPr/>
    </dgm:pt>
    <dgm:pt modelId="{B5084F6C-410E-4138-AAC6-FD84E47EE155}" type="pres">
      <dgm:prSet presAssocID="{12E7DD47-65EE-475E-8F18-2E1226EEFC32}" presName="composite" presStyleCnt="0"/>
      <dgm:spPr/>
    </dgm:pt>
    <dgm:pt modelId="{2DCA998B-9904-4611-8B1A-4A58F7361E17}" type="pres">
      <dgm:prSet presAssocID="{12E7DD47-65EE-475E-8F18-2E1226EEFC32}" presName="parTx" presStyleLbl="alignNode1" presStyleIdx="2" presStyleCnt="3">
        <dgm:presLayoutVars>
          <dgm:chMax val="0"/>
          <dgm:chPref val="0"/>
          <dgm:bulletEnabled val="1"/>
        </dgm:presLayoutVars>
      </dgm:prSet>
      <dgm:spPr/>
      <dgm:t>
        <a:bodyPr/>
        <a:lstStyle/>
        <a:p>
          <a:endParaRPr lang="en-US"/>
        </a:p>
      </dgm:t>
    </dgm:pt>
    <dgm:pt modelId="{D6980B9E-DA57-41B6-9F26-0CCF8E9E3712}" type="pres">
      <dgm:prSet presAssocID="{12E7DD47-65EE-475E-8F18-2E1226EEFC32}" presName="desTx" presStyleLbl="alignAccFollowNode1" presStyleIdx="2" presStyleCnt="3">
        <dgm:presLayoutVars>
          <dgm:bulletEnabled val="1"/>
        </dgm:presLayoutVars>
      </dgm:prSet>
      <dgm:spPr/>
      <dgm:t>
        <a:bodyPr/>
        <a:lstStyle/>
        <a:p>
          <a:endParaRPr lang="en-US"/>
        </a:p>
      </dgm:t>
    </dgm:pt>
  </dgm:ptLst>
  <dgm:cxnLst>
    <dgm:cxn modelId="{E3D4BEC7-AF40-40A7-B99E-CA0D3BE3FE7C}" type="presOf" srcId="{2A4A08B7-94D2-46F9-9C05-A0C3E563EEBF}" destId="{780C6C1B-8528-472E-9904-97086AB0A220}" srcOrd="0" destOrd="0" presId="urn:microsoft.com/office/officeart/2005/8/layout/hList1"/>
    <dgm:cxn modelId="{AEDF69F1-CFC0-41A8-85C6-9198B1126BB5}" srcId="{12E7DD47-65EE-475E-8F18-2E1226EEFC32}" destId="{88DC35FC-057A-4232-95BF-C72D14B59EB0}" srcOrd="0" destOrd="0" parTransId="{AC212D6D-5236-46FE-B594-1F00F857A178}" sibTransId="{2A934F43-2688-499D-A564-B6BFBA52190E}"/>
    <dgm:cxn modelId="{A84678EB-B5A8-40AD-A184-991807657DE9}" type="presOf" srcId="{AE242EB3-641B-4EF1-8937-9D7AD2DBE892}" destId="{661F9CF5-D31C-47AA-BACD-ED0CEDCBE121}" srcOrd="0" destOrd="1" presId="urn:microsoft.com/office/officeart/2005/8/layout/hList1"/>
    <dgm:cxn modelId="{44D462AA-B7ED-4B2F-B674-11C5748BB7F1}" srcId="{E3A295B1-0074-4427-8773-45DDF3EC7A2A}" destId="{E5A4E678-EF67-45FF-B772-6B150FDAD4CB}" srcOrd="0" destOrd="0" parTransId="{2456A109-CC23-4045-B970-B162A2CF1BC8}" sibTransId="{CD84E131-6F6D-4994-95F4-7A2309A469E8}"/>
    <dgm:cxn modelId="{847D46FB-9517-47C0-ADF1-42F3931B527C}" type="presOf" srcId="{E5A4E678-EF67-45FF-B772-6B150FDAD4CB}" destId="{661F9CF5-D31C-47AA-BACD-ED0CEDCBE121}" srcOrd="0" destOrd="0" presId="urn:microsoft.com/office/officeart/2005/8/layout/hList1"/>
    <dgm:cxn modelId="{D6CB213D-EC4B-4FDC-B853-59A954C0B033}" type="presOf" srcId="{E3A295B1-0074-4427-8773-45DDF3EC7A2A}" destId="{F44891B6-C915-4966-865C-562DC7A4E3A1}" srcOrd="0" destOrd="0" presId="urn:microsoft.com/office/officeart/2005/8/layout/hList1"/>
    <dgm:cxn modelId="{D16A5BF9-C580-4C39-A792-2AD0109CB558}" type="presOf" srcId="{88DC35FC-057A-4232-95BF-C72D14B59EB0}" destId="{D6980B9E-DA57-41B6-9F26-0CCF8E9E3712}" srcOrd="0" destOrd="0" presId="urn:microsoft.com/office/officeart/2005/8/layout/hList1"/>
    <dgm:cxn modelId="{DB55F091-5B55-48BD-BC5B-AD47331CC586}" srcId="{349A4555-600F-4F5B-BC53-8605C2FF8F88}" destId="{2A4A08B7-94D2-46F9-9C05-A0C3E563EEBF}" srcOrd="0" destOrd="0" parTransId="{A50CE9C3-02D9-49A8-9287-80B02445DE8D}" sibTransId="{3D1ED4E5-C27B-4063-BCBF-21B4AB2EA1DD}"/>
    <dgm:cxn modelId="{D2FB2458-32EF-4453-A0BF-04B8B1881EB6}" srcId="{95394218-5423-44B6-A786-BD2383BAE71F}" destId="{349A4555-600F-4F5B-BC53-8605C2FF8F88}" srcOrd="0" destOrd="0" parTransId="{FE4FAA81-7030-488B-BC2F-31FE03EFD1CD}" sibTransId="{CB7730E5-4E3D-4203-B5EF-D49B07DCDDC5}"/>
    <dgm:cxn modelId="{5673B693-7E70-4BC6-84CD-2A107D73D27A}" srcId="{95394218-5423-44B6-A786-BD2383BAE71F}" destId="{12E7DD47-65EE-475E-8F18-2E1226EEFC32}" srcOrd="2" destOrd="0" parTransId="{053DBC2C-14EB-4C99-A2F5-C39C5D84FEC2}" sibTransId="{983F01D8-57B0-4B6E-B4DD-7471344BE7B8}"/>
    <dgm:cxn modelId="{9D2A3FC6-BC1E-4B14-A296-84287EBFAB0E}" srcId="{95394218-5423-44B6-A786-BD2383BAE71F}" destId="{E3A295B1-0074-4427-8773-45DDF3EC7A2A}" srcOrd="1" destOrd="0" parTransId="{C5B1A9D9-4CBF-4202-A26F-69BB91A04F52}" sibTransId="{07973ED3-EA17-4248-8453-17EE339EC6FF}"/>
    <dgm:cxn modelId="{ED94EB49-FC05-4948-AD5B-933511800087}" srcId="{E3A295B1-0074-4427-8773-45DDF3EC7A2A}" destId="{AE242EB3-641B-4EF1-8937-9D7AD2DBE892}" srcOrd="1" destOrd="0" parTransId="{996842CE-D118-4A6B-87B0-D34A3CA86DC4}" sibTransId="{02957258-BF0E-4187-BE4D-B0E343E445A3}"/>
    <dgm:cxn modelId="{145B33B9-AAF8-4E7F-803E-0E0CB6493381}" type="presOf" srcId="{349A4555-600F-4F5B-BC53-8605C2FF8F88}" destId="{9B846A8B-E874-4955-AD5C-ACA0965677CA}" srcOrd="0" destOrd="0" presId="urn:microsoft.com/office/officeart/2005/8/layout/hList1"/>
    <dgm:cxn modelId="{59460EB7-8A75-4FEE-9071-5F117749E632}" type="presOf" srcId="{12E7DD47-65EE-475E-8F18-2E1226EEFC32}" destId="{2DCA998B-9904-4611-8B1A-4A58F7361E17}" srcOrd="0" destOrd="0" presId="urn:microsoft.com/office/officeart/2005/8/layout/hList1"/>
    <dgm:cxn modelId="{7ED1E973-5A32-4938-9F35-88AF6AB1FEBE}" type="presOf" srcId="{95394218-5423-44B6-A786-BD2383BAE71F}" destId="{A4DFF7E1-3FB5-49BB-820C-8CBEF88C724E}" srcOrd="0" destOrd="0" presId="urn:microsoft.com/office/officeart/2005/8/layout/hList1"/>
    <dgm:cxn modelId="{1A29C533-F54E-4B04-B26F-48DEE44FEBA0}" type="presParOf" srcId="{A4DFF7E1-3FB5-49BB-820C-8CBEF88C724E}" destId="{35718CCF-AD90-4825-9327-C90C85F178C1}" srcOrd="0" destOrd="0" presId="urn:microsoft.com/office/officeart/2005/8/layout/hList1"/>
    <dgm:cxn modelId="{ACAEE8B9-4838-4B61-B16F-834564EFF0D4}" type="presParOf" srcId="{35718CCF-AD90-4825-9327-C90C85F178C1}" destId="{9B846A8B-E874-4955-AD5C-ACA0965677CA}" srcOrd="0" destOrd="0" presId="urn:microsoft.com/office/officeart/2005/8/layout/hList1"/>
    <dgm:cxn modelId="{19ABD9BF-4408-451B-AF69-35C6E7E3E8FC}" type="presParOf" srcId="{35718CCF-AD90-4825-9327-C90C85F178C1}" destId="{780C6C1B-8528-472E-9904-97086AB0A220}" srcOrd="1" destOrd="0" presId="urn:microsoft.com/office/officeart/2005/8/layout/hList1"/>
    <dgm:cxn modelId="{D04B02C2-26FC-46DA-8A3E-28143E9CFA59}" type="presParOf" srcId="{A4DFF7E1-3FB5-49BB-820C-8CBEF88C724E}" destId="{BED03FAC-F549-4805-919D-B5D3D33AE275}" srcOrd="1" destOrd="0" presId="urn:microsoft.com/office/officeart/2005/8/layout/hList1"/>
    <dgm:cxn modelId="{EEB86F45-D6D5-42FD-AF65-88C9F7666E0A}" type="presParOf" srcId="{A4DFF7E1-3FB5-49BB-820C-8CBEF88C724E}" destId="{A09B29C6-43DD-4273-9CDF-84CE9A863FF6}" srcOrd="2" destOrd="0" presId="urn:microsoft.com/office/officeart/2005/8/layout/hList1"/>
    <dgm:cxn modelId="{B2BAA494-05F6-4CED-9E65-5B74FA089594}" type="presParOf" srcId="{A09B29C6-43DD-4273-9CDF-84CE9A863FF6}" destId="{F44891B6-C915-4966-865C-562DC7A4E3A1}" srcOrd="0" destOrd="0" presId="urn:microsoft.com/office/officeart/2005/8/layout/hList1"/>
    <dgm:cxn modelId="{F10BA65C-966F-4FC2-82DE-88833E2C5BE4}" type="presParOf" srcId="{A09B29C6-43DD-4273-9CDF-84CE9A863FF6}" destId="{661F9CF5-D31C-47AA-BACD-ED0CEDCBE121}" srcOrd="1" destOrd="0" presId="urn:microsoft.com/office/officeart/2005/8/layout/hList1"/>
    <dgm:cxn modelId="{DFEC1B66-C547-41D6-ACA8-3D10E5F7EB8A}" type="presParOf" srcId="{A4DFF7E1-3FB5-49BB-820C-8CBEF88C724E}" destId="{8AFA6305-F4F1-4F17-B45F-FE31CBF10681}" srcOrd="3" destOrd="0" presId="urn:microsoft.com/office/officeart/2005/8/layout/hList1"/>
    <dgm:cxn modelId="{5CB7DF4E-AE71-4F50-B55E-FC765D8CF899}" type="presParOf" srcId="{A4DFF7E1-3FB5-49BB-820C-8CBEF88C724E}" destId="{B5084F6C-410E-4138-AAC6-FD84E47EE155}" srcOrd="4" destOrd="0" presId="urn:microsoft.com/office/officeart/2005/8/layout/hList1"/>
    <dgm:cxn modelId="{00A3D385-B0F0-406F-A399-FBB9D1AC6000}" type="presParOf" srcId="{B5084F6C-410E-4138-AAC6-FD84E47EE155}" destId="{2DCA998B-9904-4611-8B1A-4A58F7361E17}" srcOrd="0" destOrd="0" presId="urn:microsoft.com/office/officeart/2005/8/layout/hList1"/>
    <dgm:cxn modelId="{C519088E-B1E4-4380-9F23-85812EED28CA}" type="presParOf" srcId="{B5084F6C-410E-4138-AAC6-FD84E47EE155}" destId="{D6980B9E-DA57-41B6-9F26-0CCF8E9E371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27CF8E-005D-49AB-A399-436C5F8491F2}" type="doc">
      <dgm:prSet loTypeId="urn:microsoft.com/office/officeart/2005/8/layout/arrow2" loCatId="process" qsTypeId="urn:microsoft.com/office/officeart/2005/8/quickstyle/simple1" qsCatId="simple" csTypeId="urn:microsoft.com/office/officeart/2005/8/colors/accent1_2" csCatId="accent1" phldr="1"/>
      <dgm:spPr/>
    </dgm:pt>
    <dgm:pt modelId="{D3B73E51-560D-406F-AC9D-70B914E4165B}">
      <dgm:prSet phldrT="[Text]" custT="1"/>
      <dgm:spPr/>
      <dgm:t>
        <a:bodyPr/>
        <a:lstStyle/>
        <a:p>
          <a:r>
            <a:rPr lang="en-US" sz="2000" dirty="0" smtClean="0"/>
            <a:t>Gather community feedback</a:t>
          </a:r>
          <a:endParaRPr lang="en-US" sz="2000" dirty="0"/>
        </a:p>
      </dgm:t>
    </dgm:pt>
    <dgm:pt modelId="{C893A13B-95A0-4DF5-A8B4-BC900E6637FE}" type="parTrans" cxnId="{B4121A57-B863-4AC6-BA70-B03AF8D177ED}">
      <dgm:prSet/>
      <dgm:spPr/>
      <dgm:t>
        <a:bodyPr/>
        <a:lstStyle/>
        <a:p>
          <a:endParaRPr lang="en-US"/>
        </a:p>
      </dgm:t>
    </dgm:pt>
    <dgm:pt modelId="{9C41FD4B-7BFE-46B8-BD7F-696220C1D29F}" type="sibTrans" cxnId="{B4121A57-B863-4AC6-BA70-B03AF8D177ED}">
      <dgm:prSet/>
      <dgm:spPr/>
      <dgm:t>
        <a:bodyPr/>
        <a:lstStyle/>
        <a:p>
          <a:endParaRPr lang="en-US"/>
        </a:p>
      </dgm:t>
    </dgm:pt>
    <dgm:pt modelId="{E907E719-D452-4080-983B-A04A888BEC3F}">
      <dgm:prSet phldrT="[Text]" custT="1"/>
      <dgm:spPr/>
      <dgm:t>
        <a:bodyPr/>
        <a:lstStyle/>
        <a:p>
          <a:r>
            <a:rPr lang="en-US" sz="2000" dirty="0" smtClean="0"/>
            <a:t>Synthesize needs and ideas</a:t>
          </a:r>
          <a:endParaRPr lang="en-US" sz="2000" dirty="0"/>
        </a:p>
      </dgm:t>
    </dgm:pt>
    <dgm:pt modelId="{86461B0C-9654-4FFD-A52B-2A43E8F516F9}" type="parTrans" cxnId="{6DBC1208-636E-4953-A176-EAEF0C6359C9}">
      <dgm:prSet/>
      <dgm:spPr/>
      <dgm:t>
        <a:bodyPr/>
        <a:lstStyle/>
        <a:p>
          <a:endParaRPr lang="en-US"/>
        </a:p>
      </dgm:t>
    </dgm:pt>
    <dgm:pt modelId="{DF881975-496A-464C-B1EA-91C76261809E}" type="sibTrans" cxnId="{6DBC1208-636E-4953-A176-EAEF0C6359C9}">
      <dgm:prSet/>
      <dgm:spPr/>
      <dgm:t>
        <a:bodyPr/>
        <a:lstStyle/>
        <a:p>
          <a:endParaRPr lang="en-US"/>
        </a:p>
      </dgm:t>
    </dgm:pt>
    <dgm:pt modelId="{B1D34EDC-E575-4894-9FDF-0E684423C89C}">
      <dgm:prSet phldrT="[Text]" custT="1"/>
      <dgm:spPr/>
      <dgm:t>
        <a:bodyPr/>
        <a:lstStyle/>
        <a:p>
          <a:r>
            <a:rPr lang="en-US" sz="2000" dirty="0" smtClean="0"/>
            <a:t>Convene program planning summit</a:t>
          </a:r>
          <a:endParaRPr lang="en-US" sz="2000" dirty="0"/>
        </a:p>
      </dgm:t>
    </dgm:pt>
    <dgm:pt modelId="{F68C241D-8CCE-4658-9858-05CA505F00EE}" type="parTrans" cxnId="{A51A7477-F1D4-4ACF-9FE6-C4CE282ADE50}">
      <dgm:prSet/>
      <dgm:spPr/>
      <dgm:t>
        <a:bodyPr/>
        <a:lstStyle/>
        <a:p>
          <a:endParaRPr lang="en-US"/>
        </a:p>
      </dgm:t>
    </dgm:pt>
    <dgm:pt modelId="{B59DDC56-3A72-4B2B-A949-E8DD20F378C9}" type="sibTrans" cxnId="{A51A7477-F1D4-4ACF-9FE6-C4CE282ADE50}">
      <dgm:prSet/>
      <dgm:spPr/>
      <dgm:t>
        <a:bodyPr/>
        <a:lstStyle/>
        <a:p>
          <a:endParaRPr lang="en-US"/>
        </a:p>
      </dgm:t>
    </dgm:pt>
    <dgm:pt modelId="{F37FC094-EF55-4086-A8AC-4EE82771D94E}">
      <dgm:prSet phldrT="[Text]" custT="1"/>
      <dgm:spPr/>
      <dgm:t>
        <a:bodyPr/>
        <a:lstStyle/>
        <a:p>
          <a:r>
            <a:rPr lang="en-US" sz="2000" dirty="0" smtClean="0"/>
            <a:t>Draft and post plan for 30 day review</a:t>
          </a:r>
          <a:endParaRPr lang="en-US" sz="2000" dirty="0"/>
        </a:p>
      </dgm:t>
    </dgm:pt>
    <dgm:pt modelId="{6AF762E4-17D2-46EC-91D7-27997D7C85C1}" type="parTrans" cxnId="{C4E7D604-776A-42D5-ABFA-50741741BC9E}">
      <dgm:prSet/>
      <dgm:spPr/>
      <dgm:t>
        <a:bodyPr/>
        <a:lstStyle/>
        <a:p>
          <a:endParaRPr lang="en-US"/>
        </a:p>
      </dgm:t>
    </dgm:pt>
    <dgm:pt modelId="{AA444510-FA3F-4AD4-A8BF-6596D7F8C08B}" type="sibTrans" cxnId="{C4E7D604-776A-42D5-ABFA-50741741BC9E}">
      <dgm:prSet/>
      <dgm:spPr/>
      <dgm:t>
        <a:bodyPr/>
        <a:lstStyle/>
        <a:p>
          <a:endParaRPr lang="en-US"/>
        </a:p>
      </dgm:t>
    </dgm:pt>
    <dgm:pt modelId="{F7D998DC-25AB-4D40-B244-4C7000A7A1FF}">
      <dgm:prSet phldrT="[Text]" custT="1"/>
      <dgm:spPr/>
      <dgm:t>
        <a:bodyPr/>
        <a:lstStyle/>
        <a:p>
          <a:r>
            <a:rPr lang="en-US" sz="2000" dirty="0" smtClean="0"/>
            <a:t>Obtain public comment, Local Mental Health Board feedback, and Board of Supervisors’ approval</a:t>
          </a:r>
          <a:endParaRPr lang="en-US" sz="2000" dirty="0"/>
        </a:p>
      </dgm:t>
    </dgm:pt>
    <dgm:pt modelId="{4FE9C349-D145-4260-A5B2-2F7F1C21DE99}" type="parTrans" cxnId="{C9D5BC19-AF62-4A21-832C-1D26C6D56149}">
      <dgm:prSet/>
      <dgm:spPr/>
      <dgm:t>
        <a:bodyPr/>
        <a:lstStyle/>
        <a:p>
          <a:endParaRPr lang="en-US"/>
        </a:p>
      </dgm:t>
    </dgm:pt>
    <dgm:pt modelId="{9F050299-AC08-4E06-B4BE-F3645919B1C5}" type="sibTrans" cxnId="{C9D5BC19-AF62-4A21-832C-1D26C6D56149}">
      <dgm:prSet/>
      <dgm:spPr/>
      <dgm:t>
        <a:bodyPr/>
        <a:lstStyle/>
        <a:p>
          <a:endParaRPr lang="en-US"/>
        </a:p>
      </dgm:t>
    </dgm:pt>
    <dgm:pt modelId="{B1BD366F-AB56-4058-A98F-E6D23B792634}" type="pres">
      <dgm:prSet presAssocID="{E927CF8E-005D-49AB-A399-436C5F8491F2}" presName="arrowDiagram" presStyleCnt="0">
        <dgm:presLayoutVars>
          <dgm:chMax val="5"/>
          <dgm:dir/>
          <dgm:resizeHandles val="exact"/>
        </dgm:presLayoutVars>
      </dgm:prSet>
      <dgm:spPr/>
    </dgm:pt>
    <dgm:pt modelId="{10BB6E13-58D6-42CF-99D9-F998169EDB07}" type="pres">
      <dgm:prSet presAssocID="{E927CF8E-005D-49AB-A399-436C5F8491F2}" presName="arrow" presStyleLbl="bgShp" presStyleIdx="0" presStyleCnt="1" custScaleX="116985"/>
      <dgm:spPr/>
    </dgm:pt>
    <dgm:pt modelId="{30730C70-ECB1-412C-8F02-7FC94B4B3772}" type="pres">
      <dgm:prSet presAssocID="{E927CF8E-005D-49AB-A399-436C5F8491F2}" presName="arrowDiagram5" presStyleCnt="0"/>
      <dgm:spPr/>
    </dgm:pt>
    <dgm:pt modelId="{5A84A04E-515F-4E79-B75B-98A1AB455D83}" type="pres">
      <dgm:prSet presAssocID="{D3B73E51-560D-406F-AC9D-70B914E4165B}" presName="bullet5a" presStyleLbl="node1" presStyleIdx="0" presStyleCnt="5" custScaleX="116985" custLinFactX="-4599" custLinFactY="-74332" custLinFactNeighborX="-100000" custLinFactNeighborY="-100000"/>
      <dgm:spPr/>
    </dgm:pt>
    <dgm:pt modelId="{E8C65D0B-109C-4F5A-8C28-46F2ED4773BE}" type="pres">
      <dgm:prSet presAssocID="{D3B73E51-560D-406F-AC9D-70B914E4165B}" presName="textBox5a" presStyleLbl="revTx" presStyleIdx="0" presStyleCnt="5" custScaleX="155219" custScaleY="79783" custLinFactNeighborX="38260" custLinFactNeighborY="1348">
        <dgm:presLayoutVars>
          <dgm:bulletEnabled val="1"/>
        </dgm:presLayoutVars>
      </dgm:prSet>
      <dgm:spPr/>
      <dgm:t>
        <a:bodyPr/>
        <a:lstStyle/>
        <a:p>
          <a:endParaRPr lang="en-US"/>
        </a:p>
      </dgm:t>
    </dgm:pt>
    <dgm:pt modelId="{33A9B51A-B105-4F84-9130-CDE083B58520}" type="pres">
      <dgm:prSet presAssocID="{E907E719-D452-4080-983B-A04A888BEC3F}" presName="bullet5b" presStyleLbl="node1" presStyleIdx="1" presStyleCnt="5" custScaleX="116985" custLinFactNeighborX="-50120" custLinFactNeighborY="-38982"/>
      <dgm:spPr/>
    </dgm:pt>
    <dgm:pt modelId="{10121CE4-D066-4BCC-93C4-FB5FD356278E}" type="pres">
      <dgm:prSet presAssocID="{E907E719-D452-4080-983B-A04A888BEC3F}" presName="textBox5b" presStyleLbl="revTx" presStyleIdx="1" presStyleCnt="5" custScaleX="121105" custScaleY="45905" custLinFactX="-25866" custLinFactNeighborX="-100000" custLinFactNeighborY="-85107">
        <dgm:presLayoutVars>
          <dgm:bulletEnabled val="1"/>
        </dgm:presLayoutVars>
      </dgm:prSet>
      <dgm:spPr/>
      <dgm:t>
        <a:bodyPr/>
        <a:lstStyle/>
        <a:p>
          <a:endParaRPr lang="en-US"/>
        </a:p>
      </dgm:t>
    </dgm:pt>
    <dgm:pt modelId="{2702B9F9-719A-428B-A06D-FE1E13816677}" type="pres">
      <dgm:prSet presAssocID="{B1D34EDC-E575-4894-9FDF-0E684423C89C}" presName="bullet5c" presStyleLbl="node1" presStyleIdx="2" presStyleCnt="5" custScaleX="116985" custLinFactNeighborX="-12530" custLinFactNeighborY="4177"/>
      <dgm:spPr/>
    </dgm:pt>
    <dgm:pt modelId="{18A30628-D624-4425-AD7D-B13E2B4A70C2}" type="pres">
      <dgm:prSet presAssocID="{B1D34EDC-E575-4894-9FDF-0E684423C89C}" presName="textBox5c" presStyleLbl="revTx" presStyleIdx="2" presStyleCnt="5" custScaleX="116985" custScaleY="64951" custLinFactNeighborX="-18698" custLinFactNeighborY="-1712">
        <dgm:presLayoutVars>
          <dgm:bulletEnabled val="1"/>
        </dgm:presLayoutVars>
      </dgm:prSet>
      <dgm:spPr/>
      <dgm:t>
        <a:bodyPr/>
        <a:lstStyle/>
        <a:p>
          <a:endParaRPr lang="en-US"/>
        </a:p>
      </dgm:t>
    </dgm:pt>
    <dgm:pt modelId="{22750251-3689-4FB6-B44E-E192B5975FAA}" type="pres">
      <dgm:prSet presAssocID="{F37FC094-EF55-4086-A8AC-4EE82771D94E}" presName="bullet5d" presStyleLbl="node1" presStyleIdx="3" presStyleCnt="5" custScaleX="116985" custLinFactNeighborY="9701"/>
      <dgm:spPr/>
    </dgm:pt>
    <dgm:pt modelId="{0EF5C070-E3B3-4431-82D7-327A0DD99E64}" type="pres">
      <dgm:prSet presAssocID="{F37FC094-EF55-4086-A8AC-4EE82771D94E}" presName="textBox5d" presStyleLbl="revTx" presStyleIdx="3" presStyleCnt="5" custScaleX="114707" custScaleY="30580" custLinFactNeighborX="-83776" custLinFactNeighborY="-83964">
        <dgm:presLayoutVars>
          <dgm:bulletEnabled val="1"/>
        </dgm:presLayoutVars>
      </dgm:prSet>
      <dgm:spPr/>
      <dgm:t>
        <a:bodyPr/>
        <a:lstStyle/>
        <a:p>
          <a:endParaRPr lang="en-US"/>
        </a:p>
      </dgm:t>
    </dgm:pt>
    <dgm:pt modelId="{35B1AA2B-D0DA-46BC-A543-08E6BD8DCE8C}" type="pres">
      <dgm:prSet presAssocID="{F7D998DC-25AB-4D40-B244-4C7000A7A1FF}" presName="bullet5e" presStyleLbl="node1" presStyleIdx="4" presStyleCnt="5" custScaleX="116985"/>
      <dgm:spPr/>
    </dgm:pt>
    <dgm:pt modelId="{DBB3B079-DDC8-4DAF-9056-B75BEFDB6CC1}" type="pres">
      <dgm:prSet presAssocID="{F7D998DC-25AB-4D40-B244-4C7000A7A1FF}" presName="textBox5e" presStyleLbl="revTx" presStyleIdx="4" presStyleCnt="5" custScaleX="125081" custScaleY="50361" custLinFactNeighborX="-26062" custLinFactNeighborY="3741">
        <dgm:presLayoutVars>
          <dgm:bulletEnabled val="1"/>
        </dgm:presLayoutVars>
      </dgm:prSet>
      <dgm:spPr/>
      <dgm:t>
        <a:bodyPr/>
        <a:lstStyle/>
        <a:p>
          <a:endParaRPr lang="en-US"/>
        </a:p>
      </dgm:t>
    </dgm:pt>
  </dgm:ptLst>
  <dgm:cxnLst>
    <dgm:cxn modelId="{B4121A57-B863-4AC6-BA70-B03AF8D177ED}" srcId="{E927CF8E-005D-49AB-A399-436C5F8491F2}" destId="{D3B73E51-560D-406F-AC9D-70B914E4165B}" srcOrd="0" destOrd="0" parTransId="{C893A13B-95A0-4DF5-A8B4-BC900E6637FE}" sibTransId="{9C41FD4B-7BFE-46B8-BD7F-696220C1D29F}"/>
    <dgm:cxn modelId="{1CA65348-0552-45E4-9DD0-A8AB37429ED5}" type="presOf" srcId="{F7D998DC-25AB-4D40-B244-4C7000A7A1FF}" destId="{DBB3B079-DDC8-4DAF-9056-B75BEFDB6CC1}" srcOrd="0" destOrd="0" presId="urn:microsoft.com/office/officeart/2005/8/layout/arrow2"/>
    <dgm:cxn modelId="{3656356F-C4D3-42FE-959C-ED8CD8014B92}" type="presOf" srcId="{E927CF8E-005D-49AB-A399-436C5F8491F2}" destId="{B1BD366F-AB56-4058-A98F-E6D23B792634}" srcOrd="0" destOrd="0" presId="urn:microsoft.com/office/officeart/2005/8/layout/arrow2"/>
    <dgm:cxn modelId="{A17F8898-EFD1-44BF-86F9-4E403922B2A9}" type="presOf" srcId="{B1D34EDC-E575-4894-9FDF-0E684423C89C}" destId="{18A30628-D624-4425-AD7D-B13E2B4A70C2}" srcOrd="0" destOrd="0" presId="urn:microsoft.com/office/officeart/2005/8/layout/arrow2"/>
    <dgm:cxn modelId="{A51A7477-F1D4-4ACF-9FE6-C4CE282ADE50}" srcId="{E927CF8E-005D-49AB-A399-436C5F8491F2}" destId="{B1D34EDC-E575-4894-9FDF-0E684423C89C}" srcOrd="2" destOrd="0" parTransId="{F68C241D-8CCE-4658-9858-05CA505F00EE}" sibTransId="{B59DDC56-3A72-4B2B-A949-E8DD20F378C9}"/>
    <dgm:cxn modelId="{C4E7D604-776A-42D5-ABFA-50741741BC9E}" srcId="{E927CF8E-005D-49AB-A399-436C5F8491F2}" destId="{F37FC094-EF55-4086-A8AC-4EE82771D94E}" srcOrd="3" destOrd="0" parTransId="{6AF762E4-17D2-46EC-91D7-27997D7C85C1}" sibTransId="{AA444510-FA3F-4AD4-A8BF-6596D7F8C08B}"/>
    <dgm:cxn modelId="{5C9C2A22-FD91-4C60-AE32-ACCD574DB9E2}" type="presOf" srcId="{D3B73E51-560D-406F-AC9D-70B914E4165B}" destId="{E8C65D0B-109C-4F5A-8C28-46F2ED4773BE}" srcOrd="0" destOrd="0" presId="urn:microsoft.com/office/officeart/2005/8/layout/arrow2"/>
    <dgm:cxn modelId="{C9D5BC19-AF62-4A21-832C-1D26C6D56149}" srcId="{E927CF8E-005D-49AB-A399-436C5F8491F2}" destId="{F7D998DC-25AB-4D40-B244-4C7000A7A1FF}" srcOrd="4" destOrd="0" parTransId="{4FE9C349-D145-4260-A5B2-2F7F1C21DE99}" sibTransId="{9F050299-AC08-4E06-B4BE-F3645919B1C5}"/>
    <dgm:cxn modelId="{6DBC1208-636E-4953-A176-EAEF0C6359C9}" srcId="{E927CF8E-005D-49AB-A399-436C5F8491F2}" destId="{E907E719-D452-4080-983B-A04A888BEC3F}" srcOrd="1" destOrd="0" parTransId="{86461B0C-9654-4FFD-A52B-2A43E8F516F9}" sibTransId="{DF881975-496A-464C-B1EA-91C76261809E}"/>
    <dgm:cxn modelId="{619425A4-C561-4B9E-B3C1-68BF385A98DC}" type="presOf" srcId="{E907E719-D452-4080-983B-A04A888BEC3F}" destId="{10121CE4-D066-4BCC-93C4-FB5FD356278E}" srcOrd="0" destOrd="0" presId="urn:microsoft.com/office/officeart/2005/8/layout/arrow2"/>
    <dgm:cxn modelId="{1D79D528-3E90-4D8D-ADFF-B2BFF5094BE6}" type="presOf" srcId="{F37FC094-EF55-4086-A8AC-4EE82771D94E}" destId="{0EF5C070-E3B3-4431-82D7-327A0DD99E64}" srcOrd="0" destOrd="0" presId="urn:microsoft.com/office/officeart/2005/8/layout/arrow2"/>
    <dgm:cxn modelId="{939B1AD0-5720-4684-B50F-14E221CD0228}" type="presParOf" srcId="{B1BD366F-AB56-4058-A98F-E6D23B792634}" destId="{10BB6E13-58D6-42CF-99D9-F998169EDB07}" srcOrd="0" destOrd="0" presId="urn:microsoft.com/office/officeart/2005/8/layout/arrow2"/>
    <dgm:cxn modelId="{EF5115F4-8CF0-4E84-97F6-DDBA2AEA92C8}" type="presParOf" srcId="{B1BD366F-AB56-4058-A98F-E6D23B792634}" destId="{30730C70-ECB1-412C-8F02-7FC94B4B3772}" srcOrd="1" destOrd="0" presId="urn:microsoft.com/office/officeart/2005/8/layout/arrow2"/>
    <dgm:cxn modelId="{166060B6-34DD-4342-85E8-7E95DEE97EE7}" type="presParOf" srcId="{30730C70-ECB1-412C-8F02-7FC94B4B3772}" destId="{5A84A04E-515F-4E79-B75B-98A1AB455D83}" srcOrd="0" destOrd="0" presId="urn:microsoft.com/office/officeart/2005/8/layout/arrow2"/>
    <dgm:cxn modelId="{CD934085-4909-4A95-BF53-5511D2A4D200}" type="presParOf" srcId="{30730C70-ECB1-412C-8F02-7FC94B4B3772}" destId="{E8C65D0B-109C-4F5A-8C28-46F2ED4773BE}" srcOrd="1" destOrd="0" presId="urn:microsoft.com/office/officeart/2005/8/layout/arrow2"/>
    <dgm:cxn modelId="{195455ED-6288-43A8-ABB4-AE4852FDA1B1}" type="presParOf" srcId="{30730C70-ECB1-412C-8F02-7FC94B4B3772}" destId="{33A9B51A-B105-4F84-9130-CDE083B58520}" srcOrd="2" destOrd="0" presId="urn:microsoft.com/office/officeart/2005/8/layout/arrow2"/>
    <dgm:cxn modelId="{B0DC4E20-FB3B-4D83-A3C9-1B625016B258}" type="presParOf" srcId="{30730C70-ECB1-412C-8F02-7FC94B4B3772}" destId="{10121CE4-D066-4BCC-93C4-FB5FD356278E}" srcOrd="3" destOrd="0" presId="urn:microsoft.com/office/officeart/2005/8/layout/arrow2"/>
    <dgm:cxn modelId="{47D27782-0BBD-4B82-B7FF-AA98E571C07C}" type="presParOf" srcId="{30730C70-ECB1-412C-8F02-7FC94B4B3772}" destId="{2702B9F9-719A-428B-A06D-FE1E13816677}" srcOrd="4" destOrd="0" presId="urn:microsoft.com/office/officeart/2005/8/layout/arrow2"/>
    <dgm:cxn modelId="{660451A1-D614-48DD-9918-1C3198652626}" type="presParOf" srcId="{30730C70-ECB1-412C-8F02-7FC94B4B3772}" destId="{18A30628-D624-4425-AD7D-B13E2B4A70C2}" srcOrd="5" destOrd="0" presId="urn:microsoft.com/office/officeart/2005/8/layout/arrow2"/>
    <dgm:cxn modelId="{474128BC-F782-4879-91AB-074A032B7693}" type="presParOf" srcId="{30730C70-ECB1-412C-8F02-7FC94B4B3772}" destId="{22750251-3689-4FB6-B44E-E192B5975FAA}" srcOrd="6" destOrd="0" presId="urn:microsoft.com/office/officeart/2005/8/layout/arrow2"/>
    <dgm:cxn modelId="{88CF2CD3-3AB6-43D4-BF49-01E9D5041571}" type="presParOf" srcId="{30730C70-ECB1-412C-8F02-7FC94B4B3772}" destId="{0EF5C070-E3B3-4431-82D7-327A0DD99E64}" srcOrd="7" destOrd="0" presId="urn:microsoft.com/office/officeart/2005/8/layout/arrow2"/>
    <dgm:cxn modelId="{D90F785F-DD02-42B3-A62F-3D868AC0F51E}" type="presParOf" srcId="{30730C70-ECB1-412C-8F02-7FC94B4B3772}" destId="{35B1AA2B-D0DA-46BC-A543-08E6BD8DCE8C}" srcOrd="8" destOrd="0" presId="urn:microsoft.com/office/officeart/2005/8/layout/arrow2"/>
    <dgm:cxn modelId="{F39554CE-BDEB-4E26-8CCD-5CC1B93541EA}" type="presParOf" srcId="{30730C70-ECB1-412C-8F02-7FC94B4B3772}" destId="{DBB3B079-DDC8-4DAF-9056-B75BEFDB6CC1}"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D2A740-4C3A-4559-A29C-EFC6794432BD}" type="doc">
      <dgm:prSet loTypeId="urn:microsoft.com/office/officeart/2005/8/layout/process4" loCatId="process" qsTypeId="urn:microsoft.com/office/officeart/2005/8/quickstyle/simple1" qsCatId="simple" csTypeId="urn:microsoft.com/office/officeart/2005/8/colors/accent1_3" csCatId="accent1" phldr="1"/>
      <dgm:spPr/>
      <dgm:t>
        <a:bodyPr/>
        <a:lstStyle/>
        <a:p>
          <a:endParaRPr lang="en-US"/>
        </a:p>
      </dgm:t>
    </dgm:pt>
    <dgm:pt modelId="{5B68795E-0898-4B0D-B293-F21AB2770E22}">
      <dgm:prSet custT="1"/>
      <dgm:spPr/>
      <dgm:t>
        <a:bodyPr/>
        <a:lstStyle/>
        <a:p>
          <a:pPr rtl="0"/>
          <a:r>
            <a:rPr lang="en-US" sz="2300" dirty="0" smtClean="0"/>
            <a:t>HHSA Presents to Local Mental Health Board: September 24, 2018</a:t>
          </a:r>
          <a:endParaRPr lang="en-US" sz="2300" dirty="0"/>
        </a:p>
      </dgm:t>
    </dgm:pt>
    <dgm:pt modelId="{3A9C29C1-D55A-4F40-8668-9164525E9EA8}" type="parTrans" cxnId="{42392682-FBC3-4C2C-A956-16574103C249}">
      <dgm:prSet/>
      <dgm:spPr/>
      <dgm:t>
        <a:bodyPr/>
        <a:lstStyle/>
        <a:p>
          <a:endParaRPr lang="en-US" sz="2400"/>
        </a:p>
      </dgm:t>
    </dgm:pt>
    <dgm:pt modelId="{427FBAED-4010-48BE-9A3D-ED69E9C921E7}" type="sibTrans" cxnId="{42392682-FBC3-4C2C-A956-16574103C249}">
      <dgm:prSet/>
      <dgm:spPr/>
      <dgm:t>
        <a:bodyPr/>
        <a:lstStyle/>
        <a:p>
          <a:endParaRPr lang="en-US" sz="2400"/>
        </a:p>
      </dgm:t>
    </dgm:pt>
    <dgm:pt modelId="{32EC2C05-694A-4675-858C-80795311F3CB}">
      <dgm:prSet custT="1"/>
      <dgm:spPr/>
      <dgm:t>
        <a:bodyPr/>
        <a:lstStyle/>
        <a:p>
          <a:pPr rtl="0"/>
          <a:r>
            <a:rPr lang="en-US" sz="2400" dirty="0" smtClean="0"/>
            <a:t>Post for public comment: December 20-21, 2018</a:t>
          </a:r>
          <a:endParaRPr lang="en-US" sz="2400" dirty="0"/>
        </a:p>
      </dgm:t>
    </dgm:pt>
    <dgm:pt modelId="{9DE1FA87-367A-4B12-A346-1944C3856221}" type="parTrans" cxnId="{0BB01171-A494-459B-9366-64F970B5235D}">
      <dgm:prSet/>
      <dgm:spPr/>
      <dgm:t>
        <a:bodyPr/>
        <a:lstStyle/>
        <a:p>
          <a:endParaRPr lang="en-US" sz="2400"/>
        </a:p>
      </dgm:t>
    </dgm:pt>
    <dgm:pt modelId="{D11948C2-BAE8-4D68-AC66-AC6339832D82}" type="sibTrans" cxnId="{0BB01171-A494-459B-9366-64F970B5235D}">
      <dgm:prSet/>
      <dgm:spPr/>
      <dgm:t>
        <a:bodyPr/>
        <a:lstStyle/>
        <a:p>
          <a:endParaRPr lang="en-US" sz="2400"/>
        </a:p>
      </dgm:t>
    </dgm:pt>
    <dgm:pt modelId="{9A192935-4AAE-4E99-A806-5D5CF2FBB600}">
      <dgm:prSet custT="1"/>
      <dgm:spPr/>
      <dgm:t>
        <a:bodyPr/>
        <a:lstStyle/>
        <a:p>
          <a:pPr rtl="0"/>
          <a:r>
            <a:rPr lang="en-US" sz="2400" dirty="0" smtClean="0"/>
            <a:t>Public Hearing: January 21, 2019 </a:t>
          </a:r>
          <a:endParaRPr lang="en-US" sz="2400" dirty="0"/>
        </a:p>
      </dgm:t>
    </dgm:pt>
    <dgm:pt modelId="{0EA4CDF9-B456-4C08-8C4E-48937DC188DE}" type="parTrans" cxnId="{99574FB4-1B47-40DC-AF84-AE92181978C0}">
      <dgm:prSet/>
      <dgm:spPr/>
      <dgm:t>
        <a:bodyPr/>
        <a:lstStyle/>
        <a:p>
          <a:endParaRPr lang="en-US" sz="2400"/>
        </a:p>
      </dgm:t>
    </dgm:pt>
    <dgm:pt modelId="{E2C6A74A-198E-42B7-895F-1B22D5163BD4}" type="sibTrans" cxnId="{99574FB4-1B47-40DC-AF84-AE92181978C0}">
      <dgm:prSet/>
      <dgm:spPr/>
      <dgm:t>
        <a:bodyPr/>
        <a:lstStyle/>
        <a:p>
          <a:endParaRPr lang="en-US" sz="2400"/>
        </a:p>
      </dgm:t>
    </dgm:pt>
    <dgm:pt modelId="{324E4E43-661F-4B7E-A2AB-559CAED863FC}">
      <dgm:prSet custT="1"/>
      <dgm:spPr/>
      <dgm:t>
        <a:bodyPr/>
        <a:lstStyle/>
        <a:p>
          <a:pPr rtl="0"/>
          <a:r>
            <a:rPr lang="en-US" sz="2400" dirty="0" smtClean="0"/>
            <a:t>Submit update to Board of Supervisors: February 2019</a:t>
          </a:r>
          <a:endParaRPr lang="en-US" sz="2400" dirty="0"/>
        </a:p>
      </dgm:t>
    </dgm:pt>
    <dgm:pt modelId="{525D21D8-253D-49CC-A066-753D50BB6BE6}" type="parTrans" cxnId="{A6CE56B3-3783-48A9-8C3B-2556335EB38C}">
      <dgm:prSet/>
      <dgm:spPr/>
      <dgm:t>
        <a:bodyPr/>
        <a:lstStyle/>
        <a:p>
          <a:endParaRPr lang="en-US" sz="2400"/>
        </a:p>
      </dgm:t>
    </dgm:pt>
    <dgm:pt modelId="{B77A56B2-E76D-46F5-8311-6A2AAF55D743}" type="sibTrans" cxnId="{A6CE56B3-3783-48A9-8C3B-2556335EB38C}">
      <dgm:prSet/>
      <dgm:spPr/>
      <dgm:t>
        <a:bodyPr/>
        <a:lstStyle/>
        <a:p>
          <a:endParaRPr lang="en-US" sz="2400"/>
        </a:p>
      </dgm:t>
    </dgm:pt>
    <dgm:pt modelId="{177F17F4-C087-4EE1-8775-6E99F52835A4}">
      <dgm:prSet custT="1"/>
      <dgm:spPr/>
      <dgm:t>
        <a:bodyPr/>
        <a:lstStyle/>
        <a:p>
          <a:pPr rtl="0"/>
          <a:r>
            <a:rPr lang="en-US" sz="2400" dirty="0" smtClean="0"/>
            <a:t>Develop update: November- December 2018</a:t>
          </a:r>
          <a:endParaRPr lang="en-US" sz="2400" dirty="0"/>
        </a:p>
      </dgm:t>
    </dgm:pt>
    <dgm:pt modelId="{CDBDEE02-5E46-4C6B-ADD3-E37B2BCD4D48}" type="parTrans" cxnId="{F8F40544-EDC5-45DE-BAEA-B5C9CCC644B7}">
      <dgm:prSet/>
      <dgm:spPr/>
      <dgm:t>
        <a:bodyPr/>
        <a:lstStyle/>
        <a:p>
          <a:endParaRPr lang="en-US" sz="2400"/>
        </a:p>
      </dgm:t>
    </dgm:pt>
    <dgm:pt modelId="{41DB4294-DE73-47F7-9475-EA83243A6C66}" type="sibTrans" cxnId="{F8F40544-EDC5-45DE-BAEA-B5C9CCC644B7}">
      <dgm:prSet/>
      <dgm:spPr/>
      <dgm:t>
        <a:bodyPr/>
        <a:lstStyle/>
        <a:p>
          <a:endParaRPr lang="en-US" sz="2400"/>
        </a:p>
      </dgm:t>
    </dgm:pt>
    <dgm:pt modelId="{AB8A891F-4E57-4515-9A48-F076356D8851}">
      <dgm:prSet custT="1"/>
      <dgm:spPr/>
      <dgm:t>
        <a:bodyPr/>
        <a:lstStyle/>
        <a:p>
          <a:pPr rtl="0"/>
          <a:r>
            <a:rPr lang="en-US" sz="2400" dirty="0" smtClean="0"/>
            <a:t>All Day-Program Planning Summit: October 16, 2018 - TBD </a:t>
          </a:r>
          <a:endParaRPr lang="en-US" sz="2400" dirty="0"/>
        </a:p>
      </dgm:t>
    </dgm:pt>
    <dgm:pt modelId="{DC21C15F-C443-4C80-9AE8-5F3328F5D4DC}" type="parTrans" cxnId="{A57EEA81-E636-4B1E-A1E0-8993F1EFE239}">
      <dgm:prSet/>
      <dgm:spPr/>
      <dgm:t>
        <a:bodyPr/>
        <a:lstStyle/>
        <a:p>
          <a:endParaRPr lang="en-US" sz="2400"/>
        </a:p>
      </dgm:t>
    </dgm:pt>
    <dgm:pt modelId="{55CFF9E5-2C9F-431B-B1AC-B9BF4595BA9F}" type="sibTrans" cxnId="{A57EEA81-E636-4B1E-A1E0-8993F1EFE239}">
      <dgm:prSet/>
      <dgm:spPr/>
      <dgm:t>
        <a:bodyPr/>
        <a:lstStyle/>
        <a:p>
          <a:endParaRPr lang="en-US" sz="2400"/>
        </a:p>
      </dgm:t>
    </dgm:pt>
    <dgm:pt modelId="{B13B1FD0-C07E-491C-8E99-89E41A682066}" type="pres">
      <dgm:prSet presAssocID="{3DD2A740-4C3A-4559-A29C-EFC6794432BD}" presName="Name0" presStyleCnt="0">
        <dgm:presLayoutVars>
          <dgm:dir/>
          <dgm:animLvl val="lvl"/>
          <dgm:resizeHandles val="exact"/>
        </dgm:presLayoutVars>
      </dgm:prSet>
      <dgm:spPr/>
      <dgm:t>
        <a:bodyPr/>
        <a:lstStyle/>
        <a:p>
          <a:endParaRPr lang="en-US"/>
        </a:p>
      </dgm:t>
    </dgm:pt>
    <dgm:pt modelId="{D133BD42-E5BF-4B88-BFFF-4D45388127EA}" type="pres">
      <dgm:prSet presAssocID="{324E4E43-661F-4B7E-A2AB-559CAED863FC}" presName="boxAndChildren" presStyleCnt="0"/>
      <dgm:spPr/>
    </dgm:pt>
    <dgm:pt modelId="{A565C0CD-EAA0-4D19-91FF-BDC7313AAABA}" type="pres">
      <dgm:prSet presAssocID="{324E4E43-661F-4B7E-A2AB-559CAED863FC}" presName="parentTextBox" presStyleLbl="node1" presStyleIdx="0" presStyleCnt="6"/>
      <dgm:spPr/>
      <dgm:t>
        <a:bodyPr/>
        <a:lstStyle/>
        <a:p>
          <a:endParaRPr lang="en-US"/>
        </a:p>
      </dgm:t>
    </dgm:pt>
    <dgm:pt modelId="{0F9D70A3-9FAD-4959-83FC-88671D750394}" type="pres">
      <dgm:prSet presAssocID="{E2C6A74A-198E-42B7-895F-1B22D5163BD4}" presName="sp" presStyleCnt="0"/>
      <dgm:spPr/>
    </dgm:pt>
    <dgm:pt modelId="{25F799AF-6737-4632-B4BA-8F8F91809EF1}" type="pres">
      <dgm:prSet presAssocID="{9A192935-4AAE-4E99-A806-5D5CF2FBB600}" presName="arrowAndChildren" presStyleCnt="0"/>
      <dgm:spPr/>
    </dgm:pt>
    <dgm:pt modelId="{D003136A-85CE-49A1-9E6C-45647CEC8FE8}" type="pres">
      <dgm:prSet presAssocID="{9A192935-4AAE-4E99-A806-5D5CF2FBB600}" presName="parentTextArrow" presStyleLbl="node1" presStyleIdx="1" presStyleCnt="6" custLinFactNeighborX="22" custLinFactNeighborY="-3893"/>
      <dgm:spPr/>
      <dgm:t>
        <a:bodyPr/>
        <a:lstStyle/>
        <a:p>
          <a:endParaRPr lang="en-US"/>
        </a:p>
      </dgm:t>
    </dgm:pt>
    <dgm:pt modelId="{88539BBC-E068-45CB-8115-883BFB3F8BAB}" type="pres">
      <dgm:prSet presAssocID="{D11948C2-BAE8-4D68-AC66-AC6339832D82}" presName="sp" presStyleCnt="0"/>
      <dgm:spPr/>
    </dgm:pt>
    <dgm:pt modelId="{E88A2B86-94D7-407B-A45E-2699489AED1D}" type="pres">
      <dgm:prSet presAssocID="{32EC2C05-694A-4675-858C-80795311F3CB}" presName="arrowAndChildren" presStyleCnt="0"/>
      <dgm:spPr/>
    </dgm:pt>
    <dgm:pt modelId="{85E70A35-D884-4BDA-9989-24ABFA06B80C}" type="pres">
      <dgm:prSet presAssocID="{32EC2C05-694A-4675-858C-80795311F3CB}" presName="parentTextArrow" presStyleLbl="node1" presStyleIdx="2" presStyleCnt="6"/>
      <dgm:spPr/>
      <dgm:t>
        <a:bodyPr/>
        <a:lstStyle/>
        <a:p>
          <a:endParaRPr lang="en-US"/>
        </a:p>
      </dgm:t>
    </dgm:pt>
    <dgm:pt modelId="{7B17B2F3-2A0D-4DB0-8FDF-DCDF058B6A43}" type="pres">
      <dgm:prSet presAssocID="{55CFF9E5-2C9F-431B-B1AC-B9BF4595BA9F}" presName="sp" presStyleCnt="0"/>
      <dgm:spPr/>
    </dgm:pt>
    <dgm:pt modelId="{38F5A824-4825-47D2-8CE4-290C938D6B6C}" type="pres">
      <dgm:prSet presAssocID="{AB8A891F-4E57-4515-9A48-F076356D8851}" presName="arrowAndChildren" presStyleCnt="0"/>
      <dgm:spPr/>
    </dgm:pt>
    <dgm:pt modelId="{A3544066-D47D-4468-9F10-8677FE01FF28}" type="pres">
      <dgm:prSet presAssocID="{AB8A891F-4E57-4515-9A48-F076356D8851}" presName="parentTextArrow" presStyleLbl="node1" presStyleIdx="3" presStyleCnt="6" custLinFactNeighborX="303" custLinFactNeighborY="-92049"/>
      <dgm:spPr/>
      <dgm:t>
        <a:bodyPr/>
        <a:lstStyle/>
        <a:p>
          <a:endParaRPr lang="en-US"/>
        </a:p>
      </dgm:t>
    </dgm:pt>
    <dgm:pt modelId="{52666C1D-C432-48D2-A702-76124D271AE3}" type="pres">
      <dgm:prSet presAssocID="{41DB4294-DE73-47F7-9475-EA83243A6C66}" presName="sp" presStyleCnt="0"/>
      <dgm:spPr/>
    </dgm:pt>
    <dgm:pt modelId="{08F45507-4D89-45B0-AC30-822B622B56A5}" type="pres">
      <dgm:prSet presAssocID="{177F17F4-C087-4EE1-8775-6E99F52835A4}" presName="arrowAndChildren" presStyleCnt="0"/>
      <dgm:spPr/>
    </dgm:pt>
    <dgm:pt modelId="{D2DC02AF-5D37-4C2D-8F1C-C31DBD5AA07C}" type="pres">
      <dgm:prSet presAssocID="{177F17F4-C087-4EE1-8775-6E99F52835A4}" presName="parentTextArrow" presStyleLbl="node1" presStyleIdx="4" presStyleCnt="6" custLinFactY="4349" custLinFactNeighborY="100000"/>
      <dgm:spPr/>
      <dgm:t>
        <a:bodyPr/>
        <a:lstStyle/>
        <a:p>
          <a:endParaRPr lang="en-US"/>
        </a:p>
      </dgm:t>
    </dgm:pt>
    <dgm:pt modelId="{75715513-7B60-44B0-889C-CF3B5D6CC0E2}" type="pres">
      <dgm:prSet presAssocID="{427FBAED-4010-48BE-9A3D-ED69E9C921E7}" presName="sp" presStyleCnt="0"/>
      <dgm:spPr/>
    </dgm:pt>
    <dgm:pt modelId="{CBD1F312-EDC4-4B91-917B-09D8700D33CA}" type="pres">
      <dgm:prSet presAssocID="{5B68795E-0898-4B0D-B293-F21AB2770E22}" presName="arrowAndChildren" presStyleCnt="0"/>
      <dgm:spPr/>
    </dgm:pt>
    <dgm:pt modelId="{FC44A0B0-39EC-4D81-8D1E-99D0F7CC862E}" type="pres">
      <dgm:prSet presAssocID="{5B68795E-0898-4B0D-B293-F21AB2770E22}" presName="parentTextArrow" presStyleLbl="node1" presStyleIdx="5" presStyleCnt="6" custLinFactNeighborY="16742"/>
      <dgm:spPr/>
      <dgm:t>
        <a:bodyPr/>
        <a:lstStyle/>
        <a:p>
          <a:endParaRPr lang="en-US"/>
        </a:p>
      </dgm:t>
    </dgm:pt>
  </dgm:ptLst>
  <dgm:cxnLst>
    <dgm:cxn modelId="{F721B50F-9D45-4F03-965C-4C8A4DAC97CB}" type="presOf" srcId="{32EC2C05-694A-4675-858C-80795311F3CB}" destId="{85E70A35-D884-4BDA-9989-24ABFA06B80C}" srcOrd="0" destOrd="0" presId="urn:microsoft.com/office/officeart/2005/8/layout/process4"/>
    <dgm:cxn modelId="{99574FB4-1B47-40DC-AF84-AE92181978C0}" srcId="{3DD2A740-4C3A-4559-A29C-EFC6794432BD}" destId="{9A192935-4AAE-4E99-A806-5D5CF2FBB600}" srcOrd="4" destOrd="0" parTransId="{0EA4CDF9-B456-4C08-8C4E-48937DC188DE}" sibTransId="{E2C6A74A-198E-42B7-895F-1B22D5163BD4}"/>
    <dgm:cxn modelId="{DFA3BA86-C9D1-4D60-9224-CDFBC5E7EF8B}" type="presOf" srcId="{3DD2A740-4C3A-4559-A29C-EFC6794432BD}" destId="{B13B1FD0-C07E-491C-8E99-89E41A682066}" srcOrd="0" destOrd="0" presId="urn:microsoft.com/office/officeart/2005/8/layout/process4"/>
    <dgm:cxn modelId="{A57EEA81-E636-4B1E-A1E0-8993F1EFE239}" srcId="{3DD2A740-4C3A-4559-A29C-EFC6794432BD}" destId="{AB8A891F-4E57-4515-9A48-F076356D8851}" srcOrd="2" destOrd="0" parTransId="{DC21C15F-C443-4C80-9AE8-5F3328F5D4DC}" sibTransId="{55CFF9E5-2C9F-431B-B1AC-B9BF4595BA9F}"/>
    <dgm:cxn modelId="{0BB01171-A494-459B-9366-64F970B5235D}" srcId="{3DD2A740-4C3A-4559-A29C-EFC6794432BD}" destId="{32EC2C05-694A-4675-858C-80795311F3CB}" srcOrd="3" destOrd="0" parTransId="{9DE1FA87-367A-4B12-A346-1944C3856221}" sibTransId="{D11948C2-BAE8-4D68-AC66-AC6339832D82}"/>
    <dgm:cxn modelId="{42392682-FBC3-4C2C-A956-16574103C249}" srcId="{3DD2A740-4C3A-4559-A29C-EFC6794432BD}" destId="{5B68795E-0898-4B0D-B293-F21AB2770E22}" srcOrd="0" destOrd="0" parTransId="{3A9C29C1-D55A-4F40-8668-9164525E9EA8}" sibTransId="{427FBAED-4010-48BE-9A3D-ED69E9C921E7}"/>
    <dgm:cxn modelId="{A2FC6AAC-7B9C-413B-92AD-855F41049781}" type="presOf" srcId="{5B68795E-0898-4B0D-B293-F21AB2770E22}" destId="{FC44A0B0-39EC-4D81-8D1E-99D0F7CC862E}" srcOrd="0" destOrd="0" presId="urn:microsoft.com/office/officeart/2005/8/layout/process4"/>
    <dgm:cxn modelId="{A6CE56B3-3783-48A9-8C3B-2556335EB38C}" srcId="{3DD2A740-4C3A-4559-A29C-EFC6794432BD}" destId="{324E4E43-661F-4B7E-A2AB-559CAED863FC}" srcOrd="5" destOrd="0" parTransId="{525D21D8-253D-49CC-A066-753D50BB6BE6}" sibTransId="{B77A56B2-E76D-46F5-8311-6A2AAF55D743}"/>
    <dgm:cxn modelId="{13F4EAB5-2F16-40FA-BA9C-C77BC9254BA5}" type="presOf" srcId="{AB8A891F-4E57-4515-9A48-F076356D8851}" destId="{A3544066-D47D-4468-9F10-8677FE01FF28}" srcOrd="0" destOrd="0" presId="urn:microsoft.com/office/officeart/2005/8/layout/process4"/>
    <dgm:cxn modelId="{864330C0-D759-4687-AD6E-B18A0BC577FB}" type="presOf" srcId="{9A192935-4AAE-4E99-A806-5D5CF2FBB600}" destId="{D003136A-85CE-49A1-9E6C-45647CEC8FE8}" srcOrd="0" destOrd="0" presId="urn:microsoft.com/office/officeart/2005/8/layout/process4"/>
    <dgm:cxn modelId="{B46337EA-71FF-48A2-A8FF-B1D1B8D71D02}" type="presOf" srcId="{177F17F4-C087-4EE1-8775-6E99F52835A4}" destId="{D2DC02AF-5D37-4C2D-8F1C-C31DBD5AA07C}" srcOrd="0" destOrd="0" presId="urn:microsoft.com/office/officeart/2005/8/layout/process4"/>
    <dgm:cxn modelId="{2BCF05A5-3945-4EA3-AD2E-12A4F17F7EBA}" type="presOf" srcId="{324E4E43-661F-4B7E-A2AB-559CAED863FC}" destId="{A565C0CD-EAA0-4D19-91FF-BDC7313AAABA}" srcOrd="0" destOrd="0" presId="urn:microsoft.com/office/officeart/2005/8/layout/process4"/>
    <dgm:cxn modelId="{F8F40544-EDC5-45DE-BAEA-B5C9CCC644B7}" srcId="{3DD2A740-4C3A-4559-A29C-EFC6794432BD}" destId="{177F17F4-C087-4EE1-8775-6E99F52835A4}" srcOrd="1" destOrd="0" parTransId="{CDBDEE02-5E46-4C6B-ADD3-E37B2BCD4D48}" sibTransId="{41DB4294-DE73-47F7-9475-EA83243A6C66}"/>
    <dgm:cxn modelId="{93752FC4-166F-4883-A450-82C54656E632}" type="presParOf" srcId="{B13B1FD0-C07E-491C-8E99-89E41A682066}" destId="{D133BD42-E5BF-4B88-BFFF-4D45388127EA}" srcOrd="0" destOrd="0" presId="urn:microsoft.com/office/officeart/2005/8/layout/process4"/>
    <dgm:cxn modelId="{A8C23039-6135-4200-B75B-7574F6DBC2E1}" type="presParOf" srcId="{D133BD42-E5BF-4B88-BFFF-4D45388127EA}" destId="{A565C0CD-EAA0-4D19-91FF-BDC7313AAABA}" srcOrd="0" destOrd="0" presId="urn:microsoft.com/office/officeart/2005/8/layout/process4"/>
    <dgm:cxn modelId="{9BC14AA3-FB5C-4F05-9502-F0296DCF98EC}" type="presParOf" srcId="{B13B1FD0-C07E-491C-8E99-89E41A682066}" destId="{0F9D70A3-9FAD-4959-83FC-88671D750394}" srcOrd="1" destOrd="0" presId="urn:microsoft.com/office/officeart/2005/8/layout/process4"/>
    <dgm:cxn modelId="{4E6BEF8B-7F51-4A50-BA5C-66FD5AA32B0C}" type="presParOf" srcId="{B13B1FD0-C07E-491C-8E99-89E41A682066}" destId="{25F799AF-6737-4632-B4BA-8F8F91809EF1}" srcOrd="2" destOrd="0" presId="urn:microsoft.com/office/officeart/2005/8/layout/process4"/>
    <dgm:cxn modelId="{3047008D-91B7-4345-B1F7-9C2FFFA81CF9}" type="presParOf" srcId="{25F799AF-6737-4632-B4BA-8F8F91809EF1}" destId="{D003136A-85CE-49A1-9E6C-45647CEC8FE8}" srcOrd="0" destOrd="0" presId="urn:microsoft.com/office/officeart/2005/8/layout/process4"/>
    <dgm:cxn modelId="{FBE7B52E-9CEB-4046-9311-102E3BC38CAD}" type="presParOf" srcId="{B13B1FD0-C07E-491C-8E99-89E41A682066}" destId="{88539BBC-E068-45CB-8115-883BFB3F8BAB}" srcOrd="3" destOrd="0" presId="urn:microsoft.com/office/officeart/2005/8/layout/process4"/>
    <dgm:cxn modelId="{822A92B4-8538-4F9C-9C12-5C8F8FAD3FD5}" type="presParOf" srcId="{B13B1FD0-C07E-491C-8E99-89E41A682066}" destId="{E88A2B86-94D7-407B-A45E-2699489AED1D}" srcOrd="4" destOrd="0" presId="urn:microsoft.com/office/officeart/2005/8/layout/process4"/>
    <dgm:cxn modelId="{AD591343-4AC1-4634-A3D9-B016CDA4F167}" type="presParOf" srcId="{E88A2B86-94D7-407B-A45E-2699489AED1D}" destId="{85E70A35-D884-4BDA-9989-24ABFA06B80C}" srcOrd="0" destOrd="0" presId="urn:microsoft.com/office/officeart/2005/8/layout/process4"/>
    <dgm:cxn modelId="{85450093-DF2E-4009-B795-8188B70C7240}" type="presParOf" srcId="{B13B1FD0-C07E-491C-8E99-89E41A682066}" destId="{7B17B2F3-2A0D-4DB0-8FDF-DCDF058B6A43}" srcOrd="5" destOrd="0" presId="urn:microsoft.com/office/officeart/2005/8/layout/process4"/>
    <dgm:cxn modelId="{C9072F66-BA71-4D1F-99FA-1E6CDC0C6A3E}" type="presParOf" srcId="{B13B1FD0-C07E-491C-8E99-89E41A682066}" destId="{38F5A824-4825-47D2-8CE4-290C938D6B6C}" srcOrd="6" destOrd="0" presId="urn:microsoft.com/office/officeart/2005/8/layout/process4"/>
    <dgm:cxn modelId="{0D7E09D3-AD87-43BE-866F-9CFEAF670B3C}" type="presParOf" srcId="{38F5A824-4825-47D2-8CE4-290C938D6B6C}" destId="{A3544066-D47D-4468-9F10-8677FE01FF28}" srcOrd="0" destOrd="0" presId="urn:microsoft.com/office/officeart/2005/8/layout/process4"/>
    <dgm:cxn modelId="{97CC7CC8-94A5-483A-8F70-0636D41A11C9}" type="presParOf" srcId="{B13B1FD0-C07E-491C-8E99-89E41A682066}" destId="{52666C1D-C432-48D2-A702-76124D271AE3}" srcOrd="7" destOrd="0" presId="urn:microsoft.com/office/officeart/2005/8/layout/process4"/>
    <dgm:cxn modelId="{A2AD0644-7AE5-4948-A71F-6DC8B30103C8}" type="presParOf" srcId="{B13B1FD0-C07E-491C-8E99-89E41A682066}" destId="{08F45507-4D89-45B0-AC30-822B622B56A5}" srcOrd="8" destOrd="0" presId="urn:microsoft.com/office/officeart/2005/8/layout/process4"/>
    <dgm:cxn modelId="{C09E3D77-6585-4555-A9DA-1E70A21DD403}" type="presParOf" srcId="{08F45507-4D89-45B0-AC30-822B622B56A5}" destId="{D2DC02AF-5D37-4C2D-8F1C-C31DBD5AA07C}" srcOrd="0" destOrd="0" presId="urn:microsoft.com/office/officeart/2005/8/layout/process4"/>
    <dgm:cxn modelId="{A7E134BA-A33C-4C8A-A04D-E3538A333562}" type="presParOf" srcId="{B13B1FD0-C07E-491C-8E99-89E41A682066}" destId="{75715513-7B60-44B0-889C-CF3B5D6CC0E2}" srcOrd="9" destOrd="0" presId="urn:microsoft.com/office/officeart/2005/8/layout/process4"/>
    <dgm:cxn modelId="{D660DB43-2774-46A7-83CE-BC6734C40A7A}" type="presParOf" srcId="{B13B1FD0-C07E-491C-8E99-89E41A682066}" destId="{CBD1F312-EDC4-4B91-917B-09D8700D33CA}" srcOrd="10" destOrd="0" presId="urn:microsoft.com/office/officeart/2005/8/layout/process4"/>
    <dgm:cxn modelId="{3C4CD970-A591-4022-B044-4BC7009A094A}" type="presParOf" srcId="{CBD1F312-EDC4-4B91-917B-09D8700D33CA}" destId="{FC44A0B0-39EC-4D81-8D1E-99D0F7CC862E}"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A6B331-6E75-4C01-85D0-42BCAF41748F}">
      <dsp:nvSpPr>
        <dsp:cNvPr id="0" name=""/>
        <dsp:cNvSpPr/>
      </dsp:nvSpPr>
      <dsp:spPr>
        <a:xfrm>
          <a:off x="2904112" y="972402"/>
          <a:ext cx="2494527" cy="2408360"/>
        </a:xfrm>
        <a:prstGeom prst="ellipse">
          <a:avLst/>
        </a:prstGeom>
        <a:solidFill>
          <a:schemeClr val="accent1">
            <a:shade val="80000"/>
            <a:alpha val="50000"/>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F123682B-6CFF-4569-BC64-515DA264040B}">
      <dsp:nvSpPr>
        <dsp:cNvPr id="0" name=""/>
        <dsp:cNvSpPr/>
      </dsp:nvSpPr>
      <dsp:spPr>
        <a:xfrm>
          <a:off x="3190840" y="0"/>
          <a:ext cx="1921071" cy="11119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b="1" kern="1200" dirty="0" smtClean="0"/>
            <a:t>Wellness, Recovery and Resiliency </a:t>
          </a:r>
          <a:endParaRPr lang="en-US" sz="2100" b="1" kern="1200" dirty="0"/>
        </a:p>
      </dsp:txBody>
      <dsp:txXfrm>
        <a:off x="3190840" y="0"/>
        <a:ext cx="1921071" cy="1111949"/>
      </dsp:txXfrm>
    </dsp:sp>
    <dsp:sp modelId="{51F3E778-FEFD-4BC9-8C50-D3F2952BCF0A}">
      <dsp:nvSpPr>
        <dsp:cNvPr id="0" name=""/>
        <dsp:cNvSpPr/>
      </dsp:nvSpPr>
      <dsp:spPr>
        <a:xfrm>
          <a:off x="3534091" y="1429958"/>
          <a:ext cx="2494527" cy="2408360"/>
        </a:xfrm>
        <a:prstGeom prst="ellipse">
          <a:avLst/>
        </a:prstGeom>
        <a:solidFill>
          <a:schemeClr val="accent1">
            <a:shade val="80000"/>
            <a:alpha val="50000"/>
            <a:hueOff val="141644"/>
            <a:satOff val="-10340"/>
            <a:lumOff val="1657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51284C38-AB43-4EF9-82BD-C38F07999B65}">
      <dsp:nvSpPr>
        <dsp:cNvPr id="0" name=""/>
        <dsp:cNvSpPr/>
      </dsp:nvSpPr>
      <dsp:spPr>
        <a:xfrm>
          <a:off x="5970815" y="1466827"/>
          <a:ext cx="1722339" cy="1206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b="1" kern="1200" dirty="0" smtClean="0"/>
            <a:t>Cultural Competence</a:t>
          </a:r>
        </a:p>
      </dsp:txBody>
      <dsp:txXfrm>
        <a:off x="5970815" y="1466827"/>
        <a:ext cx="1722339" cy="1206584"/>
      </dsp:txXfrm>
    </dsp:sp>
    <dsp:sp modelId="{4C8B6248-B058-416C-AF3D-6997739391CE}">
      <dsp:nvSpPr>
        <dsp:cNvPr id="0" name=""/>
        <dsp:cNvSpPr/>
      </dsp:nvSpPr>
      <dsp:spPr>
        <a:xfrm>
          <a:off x="3293626" y="2170942"/>
          <a:ext cx="2494527" cy="2408360"/>
        </a:xfrm>
        <a:prstGeom prst="ellipse">
          <a:avLst/>
        </a:prstGeom>
        <a:solidFill>
          <a:schemeClr val="accent1">
            <a:shade val="80000"/>
            <a:alpha val="50000"/>
            <a:hueOff val="283289"/>
            <a:satOff val="-20680"/>
            <a:lumOff val="33141"/>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84E7C4F0-A200-4CAC-B8CF-3C7637DFD187}">
      <dsp:nvSpPr>
        <dsp:cNvPr id="0" name=""/>
        <dsp:cNvSpPr/>
      </dsp:nvSpPr>
      <dsp:spPr>
        <a:xfrm>
          <a:off x="5818412" y="3525117"/>
          <a:ext cx="1722339" cy="1206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b="1" kern="1200" dirty="0" smtClean="0"/>
            <a:t>Client/Family Driven Mental Health System</a:t>
          </a:r>
        </a:p>
      </dsp:txBody>
      <dsp:txXfrm>
        <a:off x="5818412" y="3525117"/>
        <a:ext cx="1722339" cy="1206584"/>
      </dsp:txXfrm>
    </dsp:sp>
    <dsp:sp modelId="{67B43B87-0E45-409C-8D94-388F53ADAA67}">
      <dsp:nvSpPr>
        <dsp:cNvPr id="0" name=""/>
        <dsp:cNvSpPr/>
      </dsp:nvSpPr>
      <dsp:spPr>
        <a:xfrm>
          <a:off x="2514598" y="2170942"/>
          <a:ext cx="2494527" cy="2408360"/>
        </a:xfrm>
        <a:prstGeom prst="ellipse">
          <a:avLst/>
        </a:prstGeom>
        <a:solidFill>
          <a:schemeClr val="accent1">
            <a:shade val="80000"/>
            <a:alpha val="50000"/>
            <a:hueOff val="283289"/>
            <a:satOff val="-20680"/>
            <a:lumOff val="33141"/>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88A5B3DB-D5AA-4180-B0C7-4FDBEE0E98C9}">
      <dsp:nvSpPr>
        <dsp:cNvPr id="0" name=""/>
        <dsp:cNvSpPr/>
      </dsp:nvSpPr>
      <dsp:spPr>
        <a:xfrm>
          <a:off x="987557" y="3525117"/>
          <a:ext cx="1722339" cy="1206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b="1" kern="1200" dirty="0" smtClean="0"/>
            <a:t>Integrated Service Experience</a:t>
          </a:r>
        </a:p>
      </dsp:txBody>
      <dsp:txXfrm>
        <a:off x="987557" y="3525117"/>
        <a:ext cx="1722339" cy="1206584"/>
      </dsp:txXfrm>
    </dsp:sp>
    <dsp:sp modelId="{FA21EC5E-8A12-4C75-8F99-9FB36523DE02}">
      <dsp:nvSpPr>
        <dsp:cNvPr id="0" name=""/>
        <dsp:cNvSpPr/>
      </dsp:nvSpPr>
      <dsp:spPr>
        <a:xfrm>
          <a:off x="2274133" y="1429958"/>
          <a:ext cx="2494527" cy="2408360"/>
        </a:xfrm>
        <a:prstGeom prst="ellipse">
          <a:avLst/>
        </a:prstGeom>
        <a:solidFill>
          <a:schemeClr val="accent1">
            <a:shade val="80000"/>
            <a:alpha val="50000"/>
            <a:hueOff val="141644"/>
            <a:satOff val="-10340"/>
            <a:lumOff val="1657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06768C9C-7C74-4AE4-871C-663323D26C88}">
      <dsp:nvSpPr>
        <dsp:cNvPr id="0" name=""/>
        <dsp:cNvSpPr/>
      </dsp:nvSpPr>
      <dsp:spPr>
        <a:xfrm>
          <a:off x="530351" y="1466827"/>
          <a:ext cx="1722339" cy="1206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b="1" kern="1200" dirty="0" smtClean="0"/>
            <a:t>Community Collaboration</a:t>
          </a:r>
        </a:p>
      </dsp:txBody>
      <dsp:txXfrm>
        <a:off x="530351" y="1466827"/>
        <a:ext cx="1722339" cy="12065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46A8B-E874-4955-AD5C-ACA0965677CA}">
      <dsp:nvSpPr>
        <dsp:cNvPr id="0" name=""/>
        <dsp:cNvSpPr/>
      </dsp:nvSpPr>
      <dsp:spPr>
        <a:xfrm>
          <a:off x="2335" y="12592"/>
          <a:ext cx="2276699" cy="653246"/>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0">
            <a:lnSpc>
              <a:spcPct val="90000"/>
            </a:lnSpc>
            <a:spcBef>
              <a:spcPct val="0"/>
            </a:spcBef>
            <a:spcAft>
              <a:spcPct val="35000"/>
            </a:spcAft>
          </a:pPr>
          <a:r>
            <a:rPr lang="en-US" sz="1800" b="1" kern="1200" dirty="0" smtClean="0"/>
            <a:t>CSS: Community Services &amp; Supports</a:t>
          </a:r>
          <a:endParaRPr lang="en-US" sz="1800" kern="1200" dirty="0"/>
        </a:p>
      </dsp:txBody>
      <dsp:txXfrm>
        <a:off x="2335" y="12592"/>
        <a:ext cx="2276699" cy="653246"/>
      </dsp:txXfrm>
    </dsp:sp>
    <dsp:sp modelId="{780C6C1B-8528-472E-9904-97086AB0A220}">
      <dsp:nvSpPr>
        <dsp:cNvPr id="0" name=""/>
        <dsp:cNvSpPr/>
      </dsp:nvSpPr>
      <dsp:spPr>
        <a:xfrm>
          <a:off x="2335" y="665838"/>
          <a:ext cx="2276699" cy="254307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t>Outreach and direct services for the most serious mental health needs</a:t>
          </a:r>
          <a:endParaRPr lang="en-US" sz="1800" kern="1200" dirty="0"/>
        </a:p>
      </dsp:txBody>
      <dsp:txXfrm>
        <a:off x="2335" y="665838"/>
        <a:ext cx="2276699" cy="2543070"/>
      </dsp:txXfrm>
    </dsp:sp>
    <dsp:sp modelId="{F44891B6-C915-4966-865C-562DC7A4E3A1}">
      <dsp:nvSpPr>
        <dsp:cNvPr id="0" name=""/>
        <dsp:cNvSpPr/>
      </dsp:nvSpPr>
      <dsp:spPr>
        <a:xfrm>
          <a:off x="2597772" y="12592"/>
          <a:ext cx="2276699" cy="653246"/>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0">
            <a:lnSpc>
              <a:spcPct val="90000"/>
            </a:lnSpc>
            <a:spcBef>
              <a:spcPct val="0"/>
            </a:spcBef>
            <a:spcAft>
              <a:spcPct val="35000"/>
            </a:spcAft>
          </a:pPr>
          <a:r>
            <a:rPr lang="en-US" sz="1800" b="1" kern="1200" dirty="0" smtClean="0"/>
            <a:t>PEI: Prevention &amp; Early Intervention</a:t>
          </a:r>
          <a:endParaRPr lang="en-US" sz="1800" kern="1200" dirty="0"/>
        </a:p>
      </dsp:txBody>
      <dsp:txXfrm>
        <a:off x="2597772" y="12592"/>
        <a:ext cx="2276699" cy="653246"/>
      </dsp:txXfrm>
    </dsp:sp>
    <dsp:sp modelId="{661F9CF5-D31C-47AA-BACD-ED0CEDCBE121}">
      <dsp:nvSpPr>
        <dsp:cNvPr id="0" name=""/>
        <dsp:cNvSpPr/>
      </dsp:nvSpPr>
      <dsp:spPr>
        <a:xfrm>
          <a:off x="2597772" y="665838"/>
          <a:ext cx="2276699" cy="254307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t>Prevention to promote wellness and reduce the impact of mental health problems</a:t>
          </a:r>
          <a:endParaRPr lang="en-US" sz="1800" kern="1200" dirty="0"/>
        </a:p>
        <a:p>
          <a:pPr marL="171450" lvl="1" indent="-171450" algn="l" defTabSz="800100" rtl="0">
            <a:lnSpc>
              <a:spcPct val="90000"/>
            </a:lnSpc>
            <a:spcBef>
              <a:spcPct val="0"/>
            </a:spcBef>
            <a:spcAft>
              <a:spcPct val="15000"/>
            </a:spcAft>
            <a:buChar char="••"/>
          </a:pPr>
          <a:r>
            <a:rPr lang="en-US" sz="1800" kern="1200" dirty="0" smtClean="0"/>
            <a:t>Early intervention to address emerging mental health needs</a:t>
          </a:r>
          <a:endParaRPr lang="en-US" sz="1800" kern="1200" dirty="0"/>
        </a:p>
      </dsp:txBody>
      <dsp:txXfrm>
        <a:off x="2597772" y="665838"/>
        <a:ext cx="2276699" cy="2543070"/>
      </dsp:txXfrm>
    </dsp:sp>
    <dsp:sp modelId="{2DCA998B-9904-4611-8B1A-4A58F7361E17}">
      <dsp:nvSpPr>
        <dsp:cNvPr id="0" name=""/>
        <dsp:cNvSpPr/>
      </dsp:nvSpPr>
      <dsp:spPr>
        <a:xfrm>
          <a:off x="5193210" y="12592"/>
          <a:ext cx="2276699" cy="653246"/>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0">
            <a:lnSpc>
              <a:spcPct val="90000"/>
            </a:lnSpc>
            <a:spcBef>
              <a:spcPct val="0"/>
            </a:spcBef>
            <a:spcAft>
              <a:spcPct val="35000"/>
            </a:spcAft>
          </a:pPr>
          <a:r>
            <a:rPr lang="en-US" sz="1800" b="1" kern="1200" dirty="0" smtClean="0"/>
            <a:t>INN: Innovation</a:t>
          </a:r>
          <a:endParaRPr lang="en-US" sz="1800" kern="1200" dirty="0"/>
        </a:p>
      </dsp:txBody>
      <dsp:txXfrm>
        <a:off x="5193210" y="12592"/>
        <a:ext cx="2276699" cy="653246"/>
      </dsp:txXfrm>
    </dsp:sp>
    <dsp:sp modelId="{D6980B9E-DA57-41B6-9F26-0CCF8E9E3712}">
      <dsp:nvSpPr>
        <dsp:cNvPr id="0" name=""/>
        <dsp:cNvSpPr/>
      </dsp:nvSpPr>
      <dsp:spPr>
        <a:xfrm>
          <a:off x="5193210" y="665838"/>
          <a:ext cx="2276699" cy="254307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t>Funding to test new approaches to improve access, collaboration, and/or service outcomes</a:t>
          </a:r>
          <a:endParaRPr lang="en-US" sz="1800" kern="1200" dirty="0"/>
        </a:p>
      </dsp:txBody>
      <dsp:txXfrm>
        <a:off x="5193210" y="665838"/>
        <a:ext cx="2276699" cy="25430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B6E13-58D6-42CF-99D9-F998169EDB07}">
      <dsp:nvSpPr>
        <dsp:cNvPr id="0" name=""/>
        <dsp:cNvSpPr/>
      </dsp:nvSpPr>
      <dsp:spPr>
        <a:xfrm>
          <a:off x="831933" y="0"/>
          <a:ext cx="8208796" cy="438560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84A04E-515F-4E79-B75B-98A1AB455D83}">
      <dsp:nvSpPr>
        <dsp:cNvPr id="0" name=""/>
        <dsp:cNvSpPr/>
      </dsp:nvSpPr>
      <dsp:spPr>
        <a:xfrm>
          <a:off x="1936501" y="2979779"/>
          <a:ext cx="188802" cy="16139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C65D0B-109C-4F5A-8C28-46F2ED4773BE}">
      <dsp:nvSpPr>
        <dsp:cNvPr id="0" name=""/>
        <dsp:cNvSpPr/>
      </dsp:nvSpPr>
      <dsp:spPr>
        <a:xfrm>
          <a:off x="2297617" y="3461409"/>
          <a:ext cx="1426807" cy="832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517" tIns="0" rIns="0" bIns="0" numCol="1" spcCol="1270" anchor="t" anchorCtr="0">
          <a:noAutofit/>
        </a:bodyPr>
        <a:lstStyle/>
        <a:p>
          <a:pPr lvl="0" algn="l" defTabSz="889000">
            <a:lnSpc>
              <a:spcPct val="90000"/>
            </a:lnSpc>
            <a:spcBef>
              <a:spcPct val="0"/>
            </a:spcBef>
            <a:spcAft>
              <a:spcPct val="35000"/>
            </a:spcAft>
          </a:pPr>
          <a:r>
            <a:rPr lang="en-US" sz="2000" kern="1200" dirty="0" smtClean="0"/>
            <a:t>Gather community feedback</a:t>
          </a:r>
          <a:endParaRPr lang="en-US" sz="2000" kern="1200" dirty="0"/>
        </a:p>
      </dsp:txBody>
      <dsp:txXfrm>
        <a:off x="2297617" y="3461409"/>
        <a:ext cx="1426807" cy="832753"/>
      </dsp:txXfrm>
    </dsp:sp>
    <dsp:sp modelId="{33A9B51A-B105-4F84-9130-CDE083B58520}">
      <dsp:nvSpPr>
        <dsp:cNvPr id="0" name=""/>
        <dsp:cNvSpPr/>
      </dsp:nvSpPr>
      <dsp:spPr>
        <a:xfrm>
          <a:off x="2844570" y="2323257"/>
          <a:ext cx="295516" cy="25261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121CE4-D066-4BCC-93C4-FB5FD356278E}">
      <dsp:nvSpPr>
        <dsp:cNvPr id="0" name=""/>
        <dsp:cNvSpPr/>
      </dsp:nvSpPr>
      <dsp:spPr>
        <a:xfrm>
          <a:off x="1529912" y="1481152"/>
          <a:ext cx="1410650" cy="843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853" tIns="0" rIns="0" bIns="0" numCol="1" spcCol="1270" anchor="t" anchorCtr="0">
          <a:noAutofit/>
        </a:bodyPr>
        <a:lstStyle/>
        <a:p>
          <a:pPr lvl="0" algn="l" defTabSz="889000">
            <a:lnSpc>
              <a:spcPct val="90000"/>
            </a:lnSpc>
            <a:spcBef>
              <a:spcPct val="0"/>
            </a:spcBef>
            <a:spcAft>
              <a:spcPct val="35000"/>
            </a:spcAft>
          </a:pPr>
          <a:r>
            <a:rPr lang="en-US" sz="2000" kern="1200" dirty="0" smtClean="0"/>
            <a:t>Synthesize needs and ideas</a:t>
          </a:r>
          <a:endParaRPr lang="en-US" sz="2000" kern="1200" dirty="0"/>
        </a:p>
      </dsp:txBody>
      <dsp:txXfrm>
        <a:off x="1529912" y="1481152"/>
        <a:ext cx="1410650" cy="843535"/>
      </dsp:txXfrm>
    </dsp:sp>
    <dsp:sp modelId="{2702B9F9-719A-428B-A06D-FE1E13816677}">
      <dsp:nvSpPr>
        <dsp:cNvPr id="0" name=""/>
        <dsp:cNvSpPr/>
      </dsp:nvSpPr>
      <dsp:spPr>
        <a:xfrm>
          <a:off x="4044539" y="1766555"/>
          <a:ext cx="394022" cy="33681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A30628-D624-4425-AD7D-B13E2B4A70C2}">
      <dsp:nvSpPr>
        <dsp:cNvPr id="0" name=""/>
        <dsp:cNvSpPr/>
      </dsp:nvSpPr>
      <dsp:spPr>
        <a:xfrm>
          <a:off x="3915519" y="2310626"/>
          <a:ext cx="1584297" cy="1600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471" tIns="0" rIns="0" bIns="0" numCol="1" spcCol="1270" anchor="t" anchorCtr="0">
          <a:noAutofit/>
        </a:bodyPr>
        <a:lstStyle/>
        <a:p>
          <a:pPr lvl="0" algn="l" defTabSz="889000">
            <a:lnSpc>
              <a:spcPct val="90000"/>
            </a:lnSpc>
            <a:spcBef>
              <a:spcPct val="0"/>
            </a:spcBef>
            <a:spcAft>
              <a:spcPct val="35000"/>
            </a:spcAft>
          </a:pPr>
          <a:r>
            <a:rPr lang="en-US" sz="2000" kern="1200" dirty="0" smtClean="0"/>
            <a:t>Convene program planning summit</a:t>
          </a:r>
          <a:endParaRPr lang="en-US" sz="2000" kern="1200" dirty="0"/>
        </a:p>
      </dsp:txBody>
      <dsp:txXfrm>
        <a:off x="3915519" y="2310626"/>
        <a:ext cx="1584297" cy="1600853"/>
      </dsp:txXfrm>
    </dsp:sp>
    <dsp:sp modelId="{22750251-3689-4FB6-B44E-E192B5975FAA}">
      <dsp:nvSpPr>
        <dsp:cNvPr id="0" name=""/>
        <dsp:cNvSpPr/>
      </dsp:nvSpPr>
      <dsp:spPr>
        <a:xfrm>
          <a:off x="5383555" y="1271927"/>
          <a:ext cx="508945" cy="43505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F5C070-E3B3-4431-82D7-327A0DD99E64}">
      <dsp:nvSpPr>
        <dsp:cNvPr id="0" name=""/>
        <dsp:cNvSpPr/>
      </dsp:nvSpPr>
      <dsp:spPr>
        <a:xfrm>
          <a:off x="4359122" y="0"/>
          <a:ext cx="1609789" cy="898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0525" tIns="0" rIns="0" bIns="0" numCol="1" spcCol="1270" anchor="t" anchorCtr="0">
          <a:noAutofit/>
        </a:bodyPr>
        <a:lstStyle/>
        <a:p>
          <a:pPr lvl="0" algn="l" defTabSz="889000">
            <a:lnSpc>
              <a:spcPct val="90000"/>
            </a:lnSpc>
            <a:spcBef>
              <a:spcPct val="0"/>
            </a:spcBef>
            <a:spcAft>
              <a:spcPct val="35000"/>
            </a:spcAft>
          </a:pPr>
          <a:r>
            <a:rPr lang="en-US" sz="2000" kern="1200" dirty="0" smtClean="0"/>
            <a:t>Draft and post plan for 30 day review</a:t>
          </a:r>
          <a:endParaRPr lang="en-US" sz="2000" kern="1200" dirty="0"/>
        </a:p>
      </dsp:txBody>
      <dsp:txXfrm>
        <a:off x="4359122" y="0"/>
        <a:ext cx="1609789" cy="898548"/>
      </dsp:txXfrm>
    </dsp:sp>
    <dsp:sp modelId="{35B1AA2B-D0DA-46BC-A543-08E6BD8DCE8C}">
      <dsp:nvSpPr>
        <dsp:cNvPr id="0" name=""/>
        <dsp:cNvSpPr/>
      </dsp:nvSpPr>
      <dsp:spPr>
        <a:xfrm>
          <a:off x="6717173" y="880629"/>
          <a:ext cx="648494" cy="55434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B3B079-DDC8-4DAF-9056-B75BEFDB6CC1}">
      <dsp:nvSpPr>
        <dsp:cNvPr id="0" name=""/>
        <dsp:cNvSpPr/>
      </dsp:nvSpPr>
      <dsp:spPr>
        <a:xfrm>
          <a:off x="6499676" y="2079676"/>
          <a:ext cx="1755377" cy="162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3733" tIns="0" rIns="0" bIns="0" numCol="1" spcCol="1270" anchor="t" anchorCtr="0">
          <a:noAutofit/>
        </a:bodyPr>
        <a:lstStyle/>
        <a:p>
          <a:pPr lvl="0" algn="l" defTabSz="889000">
            <a:lnSpc>
              <a:spcPct val="90000"/>
            </a:lnSpc>
            <a:spcBef>
              <a:spcPct val="0"/>
            </a:spcBef>
            <a:spcAft>
              <a:spcPct val="35000"/>
            </a:spcAft>
          </a:pPr>
          <a:r>
            <a:rPr lang="en-US" sz="2000" kern="1200" dirty="0" smtClean="0"/>
            <a:t>Obtain public comment, Local Mental Health Board feedback, and Board of Supervisors’ approval</a:t>
          </a:r>
          <a:endParaRPr lang="en-US" sz="2000" kern="1200" dirty="0"/>
        </a:p>
      </dsp:txBody>
      <dsp:txXfrm>
        <a:off x="6499676" y="2079676"/>
        <a:ext cx="1755377" cy="16255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65C0CD-EAA0-4D19-91FF-BDC7313AAABA}">
      <dsp:nvSpPr>
        <dsp:cNvPr id="0" name=""/>
        <dsp:cNvSpPr/>
      </dsp:nvSpPr>
      <dsp:spPr>
        <a:xfrm>
          <a:off x="0" y="4652034"/>
          <a:ext cx="8378952" cy="610577"/>
        </a:xfrm>
        <a:prstGeom prst="rect">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n-US" sz="2400" kern="1200" dirty="0" smtClean="0"/>
            <a:t>Submit update to Board of Supervisors: February 2019</a:t>
          </a:r>
          <a:endParaRPr lang="en-US" sz="2400" kern="1200" dirty="0"/>
        </a:p>
      </dsp:txBody>
      <dsp:txXfrm>
        <a:off x="0" y="4652034"/>
        <a:ext cx="8378952" cy="610577"/>
      </dsp:txXfrm>
    </dsp:sp>
    <dsp:sp modelId="{D003136A-85CE-49A1-9E6C-45647CEC8FE8}">
      <dsp:nvSpPr>
        <dsp:cNvPr id="0" name=""/>
        <dsp:cNvSpPr/>
      </dsp:nvSpPr>
      <dsp:spPr>
        <a:xfrm rot="10800000">
          <a:off x="0" y="3685567"/>
          <a:ext cx="8378952" cy="939067"/>
        </a:xfrm>
        <a:prstGeom prst="upArrowCallout">
          <a:avLst/>
        </a:prstGeom>
        <a:solidFill>
          <a:schemeClr val="accent1">
            <a:shade val="80000"/>
            <a:hueOff val="63139"/>
            <a:satOff val="-4692"/>
            <a:lumOff val="610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n-US" sz="2400" kern="1200" dirty="0" smtClean="0"/>
            <a:t>Public Hearing: January 21, 2019 </a:t>
          </a:r>
          <a:endParaRPr lang="en-US" sz="2400" kern="1200" dirty="0"/>
        </a:p>
      </dsp:txBody>
      <dsp:txXfrm rot="10800000">
        <a:off x="0" y="3685567"/>
        <a:ext cx="8378952" cy="610178"/>
      </dsp:txXfrm>
    </dsp:sp>
    <dsp:sp modelId="{85E70A35-D884-4BDA-9989-24ABFA06B80C}">
      <dsp:nvSpPr>
        <dsp:cNvPr id="0" name=""/>
        <dsp:cNvSpPr/>
      </dsp:nvSpPr>
      <dsp:spPr>
        <a:xfrm rot="10800000">
          <a:off x="0" y="2792216"/>
          <a:ext cx="8378952" cy="939067"/>
        </a:xfrm>
        <a:prstGeom prst="upArrowCallout">
          <a:avLst/>
        </a:prstGeom>
        <a:solidFill>
          <a:schemeClr val="accent1">
            <a:shade val="80000"/>
            <a:hueOff val="126277"/>
            <a:satOff val="-9383"/>
            <a:lumOff val="1221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n-US" sz="2400" kern="1200" dirty="0" smtClean="0"/>
            <a:t>Post for public comment: December 20-21, 2018</a:t>
          </a:r>
          <a:endParaRPr lang="en-US" sz="2400" kern="1200" dirty="0"/>
        </a:p>
      </dsp:txBody>
      <dsp:txXfrm rot="10800000">
        <a:off x="0" y="2792216"/>
        <a:ext cx="8378952" cy="610178"/>
      </dsp:txXfrm>
    </dsp:sp>
    <dsp:sp modelId="{A3544066-D47D-4468-9F10-8677FE01FF28}">
      <dsp:nvSpPr>
        <dsp:cNvPr id="0" name=""/>
        <dsp:cNvSpPr/>
      </dsp:nvSpPr>
      <dsp:spPr>
        <a:xfrm rot="10800000">
          <a:off x="0" y="997905"/>
          <a:ext cx="8378952" cy="939067"/>
        </a:xfrm>
        <a:prstGeom prst="upArrowCallout">
          <a:avLst/>
        </a:prstGeom>
        <a:solidFill>
          <a:schemeClr val="accent1">
            <a:shade val="80000"/>
            <a:hueOff val="189416"/>
            <a:satOff val="-14075"/>
            <a:lumOff val="1832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n-US" sz="2400" kern="1200" dirty="0" smtClean="0"/>
            <a:t>All Day-Program Planning Summit: October 16, 2018 - TBD </a:t>
          </a:r>
          <a:endParaRPr lang="en-US" sz="2400" kern="1200" dirty="0"/>
        </a:p>
      </dsp:txBody>
      <dsp:txXfrm rot="10800000">
        <a:off x="0" y="997905"/>
        <a:ext cx="8378952" cy="610178"/>
      </dsp:txXfrm>
    </dsp:sp>
    <dsp:sp modelId="{D2DC02AF-5D37-4C2D-8F1C-C31DBD5AA07C}">
      <dsp:nvSpPr>
        <dsp:cNvPr id="0" name=""/>
        <dsp:cNvSpPr/>
      </dsp:nvSpPr>
      <dsp:spPr>
        <a:xfrm rot="10800000">
          <a:off x="0" y="1912306"/>
          <a:ext cx="8378952" cy="939067"/>
        </a:xfrm>
        <a:prstGeom prst="upArrowCallout">
          <a:avLst/>
        </a:prstGeom>
        <a:solidFill>
          <a:schemeClr val="accent1">
            <a:shade val="80000"/>
            <a:hueOff val="252554"/>
            <a:satOff val="-18766"/>
            <a:lumOff val="2442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n-US" sz="2400" kern="1200" dirty="0" smtClean="0"/>
            <a:t>Develop update: November- December 2018</a:t>
          </a:r>
          <a:endParaRPr lang="en-US" sz="2400" kern="1200" dirty="0"/>
        </a:p>
      </dsp:txBody>
      <dsp:txXfrm rot="10800000">
        <a:off x="0" y="1912306"/>
        <a:ext cx="8378952" cy="610178"/>
      </dsp:txXfrm>
    </dsp:sp>
    <dsp:sp modelId="{FC44A0B0-39EC-4D81-8D1E-99D0F7CC862E}">
      <dsp:nvSpPr>
        <dsp:cNvPr id="0" name=""/>
        <dsp:cNvSpPr/>
      </dsp:nvSpPr>
      <dsp:spPr>
        <a:xfrm rot="10800000">
          <a:off x="0" y="159709"/>
          <a:ext cx="8378952" cy="939067"/>
        </a:xfrm>
        <a:prstGeom prst="upArrowCallout">
          <a:avLst/>
        </a:prstGeom>
        <a:solidFill>
          <a:schemeClr val="accent1">
            <a:shade val="80000"/>
            <a:hueOff val="315693"/>
            <a:satOff val="-23458"/>
            <a:lumOff val="3053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n-US" sz="2300" kern="1200" dirty="0" smtClean="0"/>
            <a:t>HHSA Presents to Local Mental Health Board: September 24, 2018</a:t>
          </a:r>
          <a:endParaRPr lang="en-US" sz="2300" kern="1200" dirty="0"/>
        </a:p>
      </dsp:txBody>
      <dsp:txXfrm rot="10800000">
        <a:off x="0" y="159709"/>
        <a:ext cx="8378952" cy="61017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0759CE-6902-49E7-A68B-3F7EA3E20AC2}" type="datetimeFigureOut">
              <a:rPr lang="en-US" smtClean="0"/>
              <a:t>9/11/2018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D748AA-7805-4363-8A87-B837F88DDAB1}" type="slidenum">
              <a:rPr lang="en-US" smtClean="0"/>
              <a:t>‹#›</a:t>
            </a:fld>
            <a:endParaRPr lang="en-US" dirty="0"/>
          </a:p>
        </p:txBody>
      </p:sp>
    </p:spTree>
    <p:extLst>
      <p:ext uri="{BB962C8B-B14F-4D97-AF65-F5344CB8AC3E}">
        <p14:creationId xmlns:p14="http://schemas.microsoft.com/office/powerpoint/2010/main" val="2446279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(Kelechi)This is an example from t</a:t>
            </a:r>
            <a:r>
              <a:rPr lang="en-US" baseline="0" dirty="0" smtClean="0"/>
              <a:t>he mental health world of how people changed passion into policy/ funding </a:t>
            </a:r>
          </a:p>
          <a:p>
            <a:pPr defTabSz="933237">
              <a:defRPr/>
            </a:pPr>
            <a:r>
              <a:rPr lang="en-US" dirty="0"/>
              <a:t>Transitional Aged Youth (16-25) is one of the populations MHSA intends to serve , and this very program is funded because people wanted to make change. </a:t>
            </a:r>
          </a:p>
          <a:p>
            <a:endParaRPr lang="en-US" baseline="0" dirty="0" smtClean="0"/>
          </a:p>
          <a:p>
            <a:r>
              <a:rPr lang="en-US" baseline="0" dirty="0" smtClean="0"/>
              <a:t>INN to see what’s working what’s not working and cont to put money behind things that are working. You need evaluation to see if something is working</a:t>
            </a:r>
            <a:endParaRPr lang="en-US" dirty="0"/>
          </a:p>
        </p:txBody>
      </p:sp>
      <p:sp>
        <p:nvSpPr>
          <p:cNvPr id="4" name="Slide Number Placeholder 3"/>
          <p:cNvSpPr>
            <a:spLocks noGrp="1"/>
          </p:cNvSpPr>
          <p:nvPr>
            <p:ph type="sldNum" sz="quarter" idx="10"/>
          </p:nvPr>
        </p:nvSpPr>
        <p:spPr/>
        <p:txBody>
          <a:bodyPr/>
          <a:lstStyle/>
          <a:p>
            <a:fld id="{3E2ABA75-1F49-49D5-B06F-68F27035E900}" type="slidenum">
              <a:rPr lang="en-US" smtClean="0"/>
              <a:t>3</a:t>
            </a:fld>
            <a:endParaRPr lang="en-US" dirty="0"/>
          </a:p>
        </p:txBody>
      </p:sp>
    </p:spTree>
    <p:extLst>
      <p:ext uri="{BB962C8B-B14F-4D97-AF65-F5344CB8AC3E}">
        <p14:creationId xmlns:p14="http://schemas.microsoft.com/office/powerpoint/2010/main" val="4078110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70" indent="-1749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E2ABA75-1F49-49D5-B06F-68F27035E900}" type="slidenum">
              <a:rPr lang="en-US" smtClean="0"/>
              <a:t>14</a:t>
            </a:fld>
            <a:endParaRPr lang="en-US" dirty="0"/>
          </a:p>
        </p:txBody>
      </p:sp>
    </p:spTree>
    <p:extLst>
      <p:ext uri="{BB962C8B-B14F-4D97-AF65-F5344CB8AC3E}">
        <p14:creationId xmlns:p14="http://schemas.microsoft.com/office/powerpoint/2010/main" val="2575420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2ABA75-1F49-49D5-B06F-68F27035E900}" type="slidenum">
              <a:rPr lang="en-US" smtClean="0"/>
              <a:t>4</a:t>
            </a:fld>
            <a:endParaRPr lang="en-US" dirty="0"/>
          </a:p>
        </p:txBody>
      </p:sp>
    </p:spTree>
    <p:extLst>
      <p:ext uri="{BB962C8B-B14F-4D97-AF65-F5344CB8AC3E}">
        <p14:creationId xmlns:p14="http://schemas.microsoft.com/office/powerpoint/2010/main" val="4111171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C01761-6971-489A-9F5F-B6D339151079}" type="slidenum">
              <a:rPr lang="en-US" smtClean="0"/>
              <a:pPr>
                <a:defRPr/>
              </a:pPr>
              <a:t>5</a:t>
            </a:fld>
            <a:endParaRPr lang="en-US" dirty="0"/>
          </a:p>
        </p:txBody>
      </p:sp>
    </p:spTree>
    <p:extLst>
      <p:ext uri="{BB962C8B-B14F-4D97-AF65-F5344CB8AC3E}">
        <p14:creationId xmlns:p14="http://schemas.microsoft.com/office/powerpoint/2010/main" val="3077960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CSS: Intervention</a:t>
            </a:r>
            <a:r>
              <a:rPr lang="en-US" baseline="0" dirty="0" smtClean="0"/>
              <a:t> and treatment services for those who have serious mental or emotional challenges</a:t>
            </a:r>
          </a:p>
          <a:p>
            <a:r>
              <a:rPr lang="en-US" baseline="0" dirty="0" smtClean="0"/>
              <a:t>PEI: Prevention services to promote wellness and early intervention services to screen and intervene with those who show early symptoms of serious mental and/or emotion challenges</a:t>
            </a:r>
          </a:p>
          <a:p>
            <a:r>
              <a:rPr lang="en-US" baseline="0" dirty="0" smtClean="0"/>
              <a:t>CFTN: Funds to establish capital facilities (e.g., service and office spaces) to provide mental health services as well as fund to keep technology updated for efficient servicing.</a:t>
            </a:r>
          </a:p>
          <a:p>
            <a:r>
              <a:rPr lang="en-US" baseline="0" dirty="0" smtClean="0"/>
              <a:t>WET: To develop and make that the public mental health workforce are up to date on trainings and techniques</a:t>
            </a:r>
          </a:p>
          <a:p>
            <a:r>
              <a:rPr lang="en-US" baseline="0" dirty="0" smtClean="0"/>
              <a:t>INN: Novel, never-tried projects that may bring about a new way of providing behavioral health services</a:t>
            </a:r>
            <a:endParaRPr lang="en-US" dirty="0"/>
          </a:p>
        </p:txBody>
      </p:sp>
      <p:sp>
        <p:nvSpPr>
          <p:cNvPr id="4" name="Slide Number Placeholder 3"/>
          <p:cNvSpPr>
            <a:spLocks noGrp="1"/>
          </p:cNvSpPr>
          <p:nvPr>
            <p:ph type="sldNum" sz="quarter" idx="10"/>
          </p:nvPr>
        </p:nvSpPr>
        <p:spPr/>
        <p:txBody>
          <a:bodyPr/>
          <a:lstStyle/>
          <a:p>
            <a:fld id="{8176FCD0-96CA-4EC1-8824-8A24DCC9B7F0}" type="slidenum">
              <a:rPr lang="en-US" smtClean="0"/>
              <a:t>6</a:t>
            </a:fld>
            <a:endParaRPr lang="en-US" dirty="0"/>
          </a:p>
        </p:txBody>
      </p:sp>
    </p:spTree>
    <p:extLst>
      <p:ext uri="{BB962C8B-B14F-4D97-AF65-F5344CB8AC3E}">
        <p14:creationId xmlns:p14="http://schemas.microsoft.com/office/powerpoint/2010/main" val="774682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for Wellness Programs This suggested modification is premised on:</a:t>
            </a:r>
          </a:p>
          <a:p>
            <a:pPr lvl="0"/>
            <a:r>
              <a:rPr lang="en-US" dirty="0"/>
              <a:t>MHSA funds should not pay for services that can be paid for with public and/or private insurance. </a:t>
            </a:r>
          </a:p>
          <a:p>
            <a:pPr lvl="0"/>
            <a:r>
              <a:rPr lang="en-US" dirty="0"/>
              <a:t>Prevention should include a combination of school and community based services.</a:t>
            </a:r>
          </a:p>
          <a:p>
            <a:r>
              <a:rPr lang="en-US" dirty="0"/>
              <a:t>School-based clinical services, as structured in the current plan, may serve as a barrier to children with a higher degree of need from accessing appropriate services.</a:t>
            </a:r>
            <a:r>
              <a:rPr lang="en-US" i="1" dirty="0"/>
              <a:t> </a:t>
            </a:r>
            <a:endParaRPr lang="en-US" dirty="0"/>
          </a:p>
        </p:txBody>
      </p:sp>
      <p:sp>
        <p:nvSpPr>
          <p:cNvPr id="4" name="Slide Number Placeholder 3"/>
          <p:cNvSpPr>
            <a:spLocks noGrp="1"/>
          </p:cNvSpPr>
          <p:nvPr>
            <p:ph type="sldNum" sz="quarter" idx="10"/>
          </p:nvPr>
        </p:nvSpPr>
        <p:spPr/>
        <p:txBody>
          <a:bodyPr/>
          <a:lstStyle/>
          <a:p>
            <a:fld id="{2CC71946-80D2-472E-8CAA-C14130990744}" type="slidenum">
              <a:rPr lang="en-US" smtClean="0"/>
              <a:t>8</a:t>
            </a:fld>
            <a:endParaRPr lang="en-US" dirty="0"/>
          </a:p>
        </p:txBody>
      </p:sp>
    </p:spTree>
    <p:extLst>
      <p:ext uri="{BB962C8B-B14F-4D97-AF65-F5344CB8AC3E}">
        <p14:creationId xmlns:p14="http://schemas.microsoft.com/office/powerpoint/2010/main" val="357477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for Wellness Programs This suggested modification is premised on:</a:t>
            </a:r>
          </a:p>
          <a:p>
            <a:pPr lvl="0"/>
            <a:r>
              <a:rPr lang="en-US" dirty="0"/>
              <a:t>MHSA funds should not pay for services that can be paid for with public and/or private insurance. </a:t>
            </a:r>
          </a:p>
          <a:p>
            <a:pPr lvl="0"/>
            <a:r>
              <a:rPr lang="en-US" dirty="0"/>
              <a:t>Prevention should include a combination of school and community based services.</a:t>
            </a:r>
          </a:p>
          <a:p>
            <a:r>
              <a:rPr lang="en-US" dirty="0"/>
              <a:t>School-based clinical services, as structured in the current plan, may serve as a barrier to children with a higher degree of need from accessing appropriate services.</a:t>
            </a:r>
            <a:r>
              <a:rPr lang="en-US" i="1" dirty="0"/>
              <a:t> </a:t>
            </a:r>
            <a:endParaRPr lang="en-US" dirty="0"/>
          </a:p>
        </p:txBody>
      </p:sp>
      <p:sp>
        <p:nvSpPr>
          <p:cNvPr id="4" name="Slide Number Placeholder 3"/>
          <p:cNvSpPr>
            <a:spLocks noGrp="1"/>
          </p:cNvSpPr>
          <p:nvPr>
            <p:ph type="sldNum" sz="quarter" idx="10"/>
          </p:nvPr>
        </p:nvSpPr>
        <p:spPr/>
        <p:txBody>
          <a:bodyPr/>
          <a:lstStyle/>
          <a:p>
            <a:fld id="{2CC71946-80D2-472E-8CAA-C14130990744}" type="slidenum">
              <a:rPr lang="en-US" smtClean="0"/>
              <a:t>9</a:t>
            </a:fld>
            <a:endParaRPr lang="en-US" dirty="0"/>
          </a:p>
        </p:txBody>
      </p:sp>
    </p:spTree>
    <p:extLst>
      <p:ext uri="{BB962C8B-B14F-4D97-AF65-F5344CB8AC3E}">
        <p14:creationId xmlns:p14="http://schemas.microsoft.com/office/powerpoint/2010/main" val="4285611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for Wellness Programs This suggested modification is premised on:</a:t>
            </a:r>
          </a:p>
          <a:p>
            <a:pPr lvl="0"/>
            <a:r>
              <a:rPr lang="en-US" dirty="0"/>
              <a:t>MHSA funds should not pay for services that can be paid for with public and/or private insurance. </a:t>
            </a:r>
          </a:p>
          <a:p>
            <a:pPr lvl="0"/>
            <a:r>
              <a:rPr lang="en-US" dirty="0"/>
              <a:t>Prevention should include a combination of school and community based services.</a:t>
            </a:r>
          </a:p>
          <a:p>
            <a:r>
              <a:rPr lang="en-US" dirty="0"/>
              <a:t>School-based clinical services, as structured in the current plan, may serve as a barrier to children with a higher degree of need from accessing appropriate services.</a:t>
            </a:r>
            <a:r>
              <a:rPr lang="en-US" i="1" dirty="0"/>
              <a:t> </a:t>
            </a:r>
            <a:endParaRPr lang="en-US" dirty="0"/>
          </a:p>
        </p:txBody>
      </p:sp>
      <p:sp>
        <p:nvSpPr>
          <p:cNvPr id="4" name="Slide Number Placeholder 3"/>
          <p:cNvSpPr>
            <a:spLocks noGrp="1"/>
          </p:cNvSpPr>
          <p:nvPr>
            <p:ph type="sldNum" sz="quarter" idx="10"/>
          </p:nvPr>
        </p:nvSpPr>
        <p:spPr/>
        <p:txBody>
          <a:bodyPr/>
          <a:lstStyle/>
          <a:p>
            <a:fld id="{2CC71946-80D2-472E-8CAA-C14130990744}" type="slidenum">
              <a:rPr lang="en-US" smtClean="0"/>
              <a:t>10</a:t>
            </a:fld>
            <a:endParaRPr lang="en-US" dirty="0"/>
          </a:p>
        </p:txBody>
      </p:sp>
    </p:spTree>
    <p:extLst>
      <p:ext uri="{BB962C8B-B14F-4D97-AF65-F5344CB8AC3E}">
        <p14:creationId xmlns:p14="http://schemas.microsoft.com/office/powerpoint/2010/main" val="4074411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for Wellness Programs This suggested modification is premised on:</a:t>
            </a:r>
          </a:p>
          <a:p>
            <a:pPr lvl="0"/>
            <a:r>
              <a:rPr lang="en-US" dirty="0"/>
              <a:t>MHSA funds should not pay for services that can be paid for with public and/or private insurance. </a:t>
            </a:r>
          </a:p>
          <a:p>
            <a:pPr lvl="0"/>
            <a:r>
              <a:rPr lang="en-US" dirty="0"/>
              <a:t>Prevention should include a combination of school and community based services.</a:t>
            </a:r>
          </a:p>
          <a:p>
            <a:r>
              <a:rPr lang="en-US" dirty="0"/>
              <a:t>School-based clinical services, as structured in the current plan, may serve as a barrier to children with a higher degree of need from accessing appropriate services.</a:t>
            </a:r>
            <a:r>
              <a:rPr lang="en-US" i="1" dirty="0"/>
              <a:t> </a:t>
            </a:r>
            <a:endParaRPr lang="en-US" dirty="0"/>
          </a:p>
        </p:txBody>
      </p:sp>
      <p:sp>
        <p:nvSpPr>
          <p:cNvPr id="4" name="Slide Number Placeholder 3"/>
          <p:cNvSpPr>
            <a:spLocks noGrp="1"/>
          </p:cNvSpPr>
          <p:nvPr>
            <p:ph type="sldNum" sz="quarter" idx="10"/>
          </p:nvPr>
        </p:nvSpPr>
        <p:spPr/>
        <p:txBody>
          <a:bodyPr/>
          <a:lstStyle/>
          <a:p>
            <a:fld id="{2CC71946-80D2-472E-8CAA-C14130990744}" type="slidenum">
              <a:rPr lang="en-US" smtClean="0"/>
              <a:t>11</a:t>
            </a:fld>
            <a:endParaRPr lang="en-US" dirty="0"/>
          </a:p>
        </p:txBody>
      </p:sp>
    </p:spTree>
    <p:extLst>
      <p:ext uri="{BB962C8B-B14F-4D97-AF65-F5344CB8AC3E}">
        <p14:creationId xmlns:p14="http://schemas.microsoft.com/office/powerpoint/2010/main" val="3268070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for Wellness Programs This suggested modification is premised on:</a:t>
            </a:r>
          </a:p>
          <a:p>
            <a:pPr lvl="0"/>
            <a:r>
              <a:rPr lang="en-US" dirty="0"/>
              <a:t>MHSA funds should not pay for services that can be paid for with public and/or private insurance. </a:t>
            </a:r>
          </a:p>
          <a:p>
            <a:pPr lvl="0"/>
            <a:r>
              <a:rPr lang="en-US" dirty="0"/>
              <a:t>Prevention should include a combination of school and community based services.</a:t>
            </a:r>
          </a:p>
          <a:p>
            <a:r>
              <a:rPr lang="en-US" dirty="0"/>
              <a:t>School-based clinical services, as structured in the current plan, may serve as a barrier to children with a higher degree of need from accessing appropriate services.</a:t>
            </a:r>
            <a:r>
              <a:rPr lang="en-US" i="1" dirty="0"/>
              <a:t> </a:t>
            </a:r>
            <a:endParaRPr lang="en-US" dirty="0"/>
          </a:p>
        </p:txBody>
      </p:sp>
      <p:sp>
        <p:nvSpPr>
          <p:cNvPr id="4" name="Slide Number Placeholder 3"/>
          <p:cNvSpPr>
            <a:spLocks noGrp="1"/>
          </p:cNvSpPr>
          <p:nvPr>
            <p:ph type="sldNum" sz="quarter" idx="10"/>
          </p:nvPr>
        </p:nvSpPr>
        <p:spPr/>
        <p:txBody>
          <a:bodyPr/>
          <a:lstStyle/>
          <a:p>
            <a:fld id="{2CC71946-80D2-472E-8CAA-C14130990744}" type="slidenum">
              <a:rPr lang="en-US" smtClean="0"/>
              <a:t>12</a:t>
            </a:fld>
            <a:endParaRPr lang="en-US" dirty="0"/>
          </a:p>
        </p:txBody>
      </p:sp>
    </p:spTree>
    <p:extLst>
      <p:ext uri="{BB962C8B-B14F-4D97-AF65-F5344CB8AC3E}">
        <p14:creationId xmlns:p14="http://schemas.microsoft.com/office/powerpoint/2010/main" val="2542015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B61BEF0D-F0BB-DE4B-95CE-6DB70DBA9567}" type="datetimeFigureOut">
              <a:rPr lang="en-US" smtClean="0"/>
              <a:pPr/>
              <a:t>9/11/2018</a:t>
            </a:fld>
            <a:endParaRPr lang="en-US" dirty="0"/>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D57F1E4F-1CFF-5643-939E-217C01CDF565}" type="slidenum">
              <a:rPr lang="en-US" smtClean="0"/>
              <a:pPr/>
              <a:t>‹#›</a:t>
            </a:fld>
            <a:endParaRPr lang="en-US" dirty="0"/>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69386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317887183"/>
      </p:ext>
    </p:extLst>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3857677"/>
      </p:ext>
    </p:extLst>
  </p:cSld>
  <p:clrMapOvr>
    <a:masterClrMapping/>
  </p:clrMapOvr>
  <p:transition>
    <p:fade thruBlk="1"/>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Co-Branded Title Slide_white">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1219200" y="2209800"/>
            <a:ext cx="10261600" cy="1143000"/>
          </a:xfrm>
        </p:spPr>
        <p:txBody>
          <a:bodyPr anchor="b">
            <a:normAutofit/>
          </a:bodyPr>
          <a:lstStyle>
            <a:lvl1pPr marL="0" algn="l" defTabSz="914400" rtl="0" eaLnBrk="1" latinLnBrk="0" hangingPunct="1">
              <a:spcBef>
                <a:spcPct val="0"/>
              </a:spcBef>
              <a:buNone/>
              <a:defRPr kumimoji="0" lang="en-US" sz="4400" kern="1200" cap="all" baseline="0" dirty="0">
                <a:ln>
                  <a:noFill/>
                </a:ln>
                <a:solidFill>
                  <a:schemeClr val="tx2"/>
                </a:solidFill>
                <a:latin typeface="+mj-lt"/>
                <a:ea typeface="+mj-ea"/>
                <a:cs typeface="+mj-cs"/>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3" name="Text Placeholder 2"/>
          <p:cNvSpPr>
            <a:spLocks noGrp="1"/>
          </p:cNvSpPr>
          <p:nvPr>
            <p:ph type="body" sz="quarter" idx="11" hasCustomPrompt="1"/>
          </p:nvPr>
        </p:nvSpPr>
        <p:spPr>
          <a:xfrm>
            <a:off x="1488018" y="3810000"/>
            <a:ext cx="9789583" cy="2057400"/>
          </a:xfrm>
        </p:spPr>
        <p:txBody>
          <a:bodyPr/>
          <a:lstStyle>
            <a:lvl1pPr marL="0" indent="0" eaLnBrk="1" hangingPunct="1">
              <a:buNone/>
              <a:defRPr sz="2800" baseline="0">
                <a:solidFill>
                  <a:schemeClr val="bg1"/>
                </a:solidFill>
              </a:defRPr>
            </a:lvl1pPr>
          </a:lstStyle>
          <a:p>
            <a:pPr eaLnBrk="1" hangingPunct="1"/>
            <a:r>
              <a:rPr lang="en-US" dirty="0" smtClean="0"/>
              <a:t>Month DD, YYYY</a:t>
            </a:r>
          </a:p>
          <a:p>
            <a:pPr eaLnBrk="1" hangingPunct="1"/>
            <a:r>
              <a:rPr lang="en-US" dirty="0" smtClean="0"/>
              <a:t>Resource Development Associates</a:t>
            </a:r>
          </a:p>
          <a:p>
            <a:r>
              <a:rPr lang="en-US" sz="1800" dirty="0" smtClean="0"/>
              <a:t>Presenter 1</a:t>
            </a:r>
          </a:p>
          <a:p>
            <a:pPr eaLnBrk="1" hangingPunct="1"/>
            <a:r>
              <a:rPr lang="en-US" sz="1800" dirty="0" smtClean="0"/>
              <a:t>Presenter 2</a:t>
            </a:r>
          </a:p>
          <a:p>
            <a:pPr eaLnBrk="1" hangingPunct="1"/>
            <a:r>
              <a:rPr lang="en-US" dirty="0" smtClean="0"/>
              <a:t> </a:t>
            </a:r>
          </a:p>
          <a:p>
            <a:pPr eaLnBrk="1" hangingPunct="1"/>
            <a:endParaRPr lang="en-US" dirty="0" smtClean="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16" y="5842574"/>
            <a:ext cx="3021079" cy="1134741"/>
          </a:xfrm>
          <a:prstGeom prst="rect">
            <a:avLst/>
          </a:prstGeom>
        </p:spPr>
      </p:pic>
    </p:spTree>
    <p:extLst>
      <p:ext uri="{BB962C8B-B14F-4D97-AF65-F5344CB8AC3E}">
        <p14:creationId xmlns:p14="http://schemas.microsoft.com/office/powerpoint/2010/main" val="1223634834"/>
      </p:ext>
    </p:extLst>
  </p:cSld>
  <p:clrMapOvr>
    <a:overrideClrMapping bg1="dk1" tx1="lt1" bg2="dk2" tx2="lt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5583109"/>
      </p:ext>
    </p:extLst>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1767408"/>
      </p:ext>
    </p:extLst>
  </p:cSld>
  <p:clrMapOvr>
    <a:masterClrMapping/>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4258999152"/>
      </p:ext>
    </p:extLst>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02009444"/>
      </p:ext>
    </p:extLst>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9776236"/>
      </p:ext>
    </p:extLst>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27972780"/>
      </p:ext>
    </p:extLst>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4133492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8737031"/>
      </p:ext>
    </p:extLst>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B61BEF0D-F0BB-DE4B-95CE-6DB70DBA9567}" type="datetimeFigureOut">
              <a:rPr lang="en-US" smtClean="0"/>
              <a:pPr/>
              <a:t>9/11/2018</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97549489"/>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668" r:id="rId12"/>
  </p:sldLayoutIdLst>
  <p:transition>
    <p:fade thruBlk="1"/>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solidFill>
                  <a:schemeClr val="accent2"/>
                </a:solidFill>
                <a:latin typeface="Tw Cen MT" panose="020B0602020104020603" pitchFamily="34" charset="0"/>
              </a:rPr>
              <a:t>Yolo county:</a:t>
            </a:r>
            <a:br>
              <a:rPr lang="en-US" dirty="0">
                <a:solidFill>
                  <a:schemeClr val="accent2"/>
                </a:solidFill>
                <a:latin typeface="Tw Cen MT" panose="020B0602020104020603" pitchFamily="34" charset="0"/>
              </a:rPr>
            </a:br>
            <a:r>
              <a:rPr lang="en-US" dirty="0">
                <a:solidFill>
                  <a:schemeClr val="accent2"/>
                </a:solidFill>
                <a:latin typeface="Tw Cen MT" panose="020B0602020104020603" pitchFamily="34" charset="0"/>
              </a:rPr>
              <a:t>MHSA Annual update 2018-2019</a:t>
            </a:r>
            <a:br>
              <a:rPr lang="en-US" dirty="0">
                <a:solidFill>
                  <a:schemeClr val="accent2"/>
                </a:solidFill>
                <a:latin typeface="Tw Cen MT" panose="020B0602020104020603" pitchFamily="34" charset="0"/>
              </a:rPr>
            </a:br>
            <a:r>
              <a:rPr lang="en-US" dirty="0">
                <a:solidFill>
                  <a:schemeClr val="accent2"/>
                </a:solidFill>
                <a:latin typeface="Tw Cen MT" panose="020B0602020104020603" pitchFamily="34" charset="0"/>
              </a:rPr>
              <a:t>Community meetings</a:t>
            </a:r>
            <a:endParaRPr lang="en-US" dirty="0">
              <a:solidFill>
                <a:schemeClr val="accent2"/>
              </a:solidFill>
            </a:endParaRPr>
          </a:p>
        </p:txBody>
      </p:sp>
      <p:sp>
        <p:nvSpPr>
          <p:cNvPr id="3" name="Subtitle 2"/>
          <p:cNvSpPr>
            <a:spLocks noGrp="1"/>
          </p:cNvSpPr>
          <p:nvPr>
            <p:ph type="subTitle" idx="1"/>
          </p:nvPr>
        </p:nvSpPr>
        <p:spPr>
          <a:xfrm>
            <a:off x="1709530" y="4166517"/>
            <a:ext cx="8767860" cy="1830522"/>
          </a:xfrm>
        </p:spPr>
        <p:txBody>
          <a:bodyPr>
            <a:normAutofit lnSpcReduction="10000"/>
          </a:bodyPr>
          <a:lstStyle/>
          <a:p>
            <a:r>
              <a:rPr lang="en-US" b="1" dirty="0">
                <a:solidFill>
                  <a:schemeClr val="tx1"/>
                </a:solidFill>
                <a:latin typeface="Tw Cen MT" panose="020B0602020104020603" pitchFamily="34" charset="0"/>
              </a:rPr>
              <a:t>September 2018 </a:t>
            </a:r>
          </a:p>
          <a:p>
            <a:endParaRPr lang="en-US" dirty="0" smtClean="0">
              <a:solidFill>
                <a:schemeClr val="tx1"/>
              </a:solidFill>
              <a:latin typeface="Tw Cen MT" panose="020B0602020104020603" pitchFamily="34" charset="0"/>
            </a:endParaRPr>
          </a:p>
          <a:p>
            <a:r>
              <a:rPr lang="en-US" dirty="0" smtClean="0">
                <a:solidFill>
                  <a:schemeClr val="tx1"/>
                </a:solidFill>
                <a:latin typeface="Tw Cen MT" panose="020B0602020104020603" pitchFamily="34" charset="0"/>
              </a:rPr>
              <a:t>Anthony Taula-Lieras</a:t>
            </a:r>
            <a:endParaRPr lang="en-US" dirty="0">
              <a:solidFill>
                <a:schemeClr val="tx1"/>
              </a:solidFill>
              <a:latin typeface="Tw Cen MT" panose="020B0602020104020603" pitchFamily="34" charset="0"/>
            </a:endParaRPr>
          </a:p>
          <a:p>
            <a:r>
              <a:rPr lang="en-US" dirty="0" smtClean="0">
                <a:solidFill>
                  <a:schemeClr val="tx1"/>
                </a:solidFill>
                <a:latin typeface="Tw Cen MT" panose="020B0602020104020603" pitchFamily="34" charset="0"/>
              </a:rPr>
              <a:t>Mental Health Services Act Coordinator</a:t>
            </a:r>
            <a:endParaRPr lang="en-US" dirty="0">
              <a:solidFill>
                <a:schemeClr val="tx1"/>
              </a:solidFill>
              <a:latin typeface="Tw Cen MT" panose="020B0602020104020603"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2252" y="4577704"/>
            <a:ext cx="1767840" cy="1777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53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233" y="249761"/>
            <a:ext cx="10803535" cy="804231"/>
          </a:xfrm>
        </p:spPr>
        <p:txBody>
          <a:bodyPr>
            <a:normAutofit/>
          </a:bodyPr>
          <a:lstStyle/>
          <a:p>
            <a:pPr algn="ctr"/>
            <a:r>
              <a:rPr lang="en-US" dirty="0" smtClean="0"/>
              <a:t>How is MHSA Supporting your Workforce?</a:t>
            </a:r>
            <a:endParaRPr lang="en-US" dirty="0"/>
          </a:p>
        </p:txBody>
      </p:sp>
      <p:sp>
        <p:nvSpPr>
          <p:cNvPr id="3" name="Slide Number Placeholder 2"/>
          <p:cNvSpPr>
            <a:spLocks noGrp="1"/>
          </p:cNvSpPr>
          <p:nvPr>
            <p:ph type="sldNum" sz="quarter" idx="12"/>
          </p:nvPr>
        </p:nvSpPr>
        <p:spPr/>
        <p:txBody>
          <a:bodyPr>
            <a:normAutofit/>
          </a:bodyPr>
          <a:lstStyle/>
          <a:p>
            <a:fld id="{2DB20B73-776B-433C-BA78-6DDB70621A10}" type="slidenum">
              <a:rPr lang="en-US" smtClean="0"/>
              <a:t>10</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80925839"/>
              </p:ext>
            </p:extLst>
          </p:nvPr>
        </p:nvGraphicFramePr>
        <p:xfrm>
          <a:off x="675701" y="1065091"/>
          <a:ext cx="10803535" cy="5189922"/>
        </p:xfrm>
        <a:graphic>
          <a:graphicData uri="http://schemas.openxmlformats.org/drawingml/2006/table">
            <a:tbl>
              <a:tblPr firstRow="1" bandRow="1">
                <a:tableStyleId>{5C22544A-7EE6-4342-B048-85BDC9FD1C3A}</a:tableStyleId>
              </a:tblPr>
              <a:tblGrid>
                <a:gridCol w="2659471">
                  <a:extLst>
                    <a:ext uri="{9D8B030D-6E8A-4147-A177-3AD203B41FA5}">
                      <a16:colId xmlns:a16="http://schemas.microsoft.com/office/drawing/2014/main" val="20000"/>
                    </a:ext>
                  </a:extLst>
                </a:gridCol>
                <a:gridCol w="8144064">
                  <a:extLst>
                    <a:ext uri="{9D8B030D-6E8A-4147-A177-3AD203B41FA5}">
                      <a16:colId xmlns:a16="http://schemas.microsoft.com/office/drawing/2014/main" val="20001"/>
                    </a:ext>
                  </a:extLst>
                </a:gridCol>
              </a:tblGrid>
              <a:tr h="421379">
                <a:tc>
                  <a:txBody>
                    <a:bodyPr/>
                    <a:lstStyle/>
                    <a:p>
                      <a:pPr algn="ctr"/>
                      <a:r>
                        <a:rPr lang="en-US" sz="1800" dirty="0" smtClean="0"/>
                        <a:t>Program</a:t>
                      </a:r>
                      <a:endParaRPr lang="en-US" sz="1800" dirty="0"/>
                    </a:p>
                  </a:txBody>
                  <a:tcPr/>
                </a:tc>
                <a:tc>
                  <a:txBody>
                    <a:bodyPr/>
                    <a:lstStyle/>
                    <a:p>
                      <a:pPr algn="ctr"/>
                      <a:r>
                        <a:rPr lang="en-US" sz="1800" dirty="0" smtClean="0"/>
                        <a:t>Program Description </a:t>
                      </a:r>
                      <a:endParaRPr lang="en-US" sz="1800" dirty="0"/>
                    </a:p>
                  </a:txBody>
                  <a:tcPr/>
                </a:tc>
                <a:extLst>
                  <a:ext uri="{0D108BD9-81ED-4DB2-BD59-A6C34878D82A}">
                    <a16:rowId xmlns:a16="http://schemas.microsoft.com/office/drawing/2014/main" val="10000"/>
                  </a:ext>
                </a:extLst>
              </a:tr>
              <a:tr h="616250">
                <a:tc>
                  <a:txBody>
                    <a:bodyPr/>
                    <a:lstStyle/>
                    <a:p>
                      <a:r>
                        <a:rPr lang="en-US" sz="1600" dirty="0" smtClean="0"/>
                        <a:t>Cultural</a:t>
                      </a:r>
                      <a:r>
                        <a:rPr lang="en-US" sz="1600" baseline="0" dirty="0" smtClean="0"/>
                        <a:t> Competency/ LGBT+ Initiative  </a:t>
                      </a:r>
                      <a:endParaRPr lang="en-US" sz="1600" dirty="0"/>
                    </a:p>
                  </a:txBody>
                  <a:tcPr/>
                </a:tc>
                <a:tc>
                  <a:txBody>
                    <a:bodyPr/>
                    <a:lstStyle/>
                    <a:p>
                      <a:pPr lvl="0"/>
                      <a:r>
                        <a:rPr kumimoji="0" lang="en-US" sz="1600" i="0" kern="1200" dirty="0" smtClean="0">
                          <a:solidFill>
                            <a:schemeClr val="dk1"/>
                          </a:solidFill>
                          <a:effectLst/>
                          <a:latin typeface="+mn-lt"/>
                          <a:ea typeface="+mn-ea"/>
                          <a:cs typeface="+mn-cs"/>
                        </a:rPr>
                        <a:t>Targeted support to improve cultural competency mental</a:t>
                      </a:r>
                      <a:r>
                        <a:rPr kumimoji="0" lang="en-US" sz="1600" i="0" kern="1200" baseline="0" dirty="0" smtClean="0">
                          <a:solidFill>
                            <a:schemeClr val="dk1"/>
                          </a:solidFill>
                          <a:effectLst/>
                          <a:latin typeface="+mn-lt"/>
                          <a:ea typeface="+mn-ea"/>
                          <a:cs typeface="+mn-cs"/>
                        </a:rPr>
                        <a:t> health service provision</a:t>
                      </a:r>
                      <a:r>
                        <a:rPr kumimoji="0" lang="en-US" sz="1600" i="0" kern="1200" dirty="0" smtClean="0">
                          <a:solidFill>
                            <a:schemeClr val="dk1"/>
                          </a:solidFill>
                          <a:effectLst/>
                          <a:latin typeface="+mn-lt"/>
                          <a:ea typeface="+mn-ea"/>
                          <a:cs typeface="+mn-cs"/>
                        </a:rPr>
                        <a:t> across the system.</a:t>
                      </a:r>
                      <a:r>
                        <a:rPr kumimoji="0" lang="en-US" sz="1600" i="0" kern="1200" baseline="0" dirty="0" smtClean="0">
                          <a:solidFill>
                            <a:schemeClr val="dk1"/>
                          </a:solidFill>
                          <a:effectLst/>
                          <a:latin typeface="+mn-lt"/>
                          <a:ea typeface="+mn-ea"/>
                          <a:cs typeface="+mn-cs"/>
                        </a:rPr>
                        <a:t> </a:t>
                      </a:r>
                      <a:endParaRPr kumimoji="0" lang="en-US" sz="1050" i="0" kern="1200" dirty="0" smtClean="0">
                        <a:solidFill>
                          <a:schemeClr val="dk1"/>
                        </a:solidFill>
                        <a:effectLst/>
                        <a:latin typeface="+mn-lt"/>
                        <a:ea typeface="+mn-ea"/>
                        <a:cs typeface="+mn-cs"/>
                      </a:endParaRPr>
                    </a:p>
                  </a:txBody>
                  <a:tcPr/>
                </a:tc>
                <a:extLst>
                  <a:ext uri="{0D108BD9-81ED-4DB2-BD59-A6C34878D82A}">
                    <a16:rowId xmlns:a16="http://schemas.microsoft.com/office/drawing/2014/main" val="10001"/>
                  </a:ext>
                </a:extLst>
              </a:tr>
              <a:tr h="792880">
                <a:tc>
                  <a:txBody>
                    <a:bodyPr/>
                    <a:lstStyle/>
                    <a:p>
                      <a:r>
                        <a:rPr lang="en-US" sz="1600" dirty="0" smtClean="0"/>
                        <a:t>Peer</a:t>
                      </a:r>
                      <a:r>
                        <a:rPr lang="en-US" sz="1600" baseline="0" dirty="0" smtClean="0"/>
                        <a:t> Workforce Development Workgroup </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i="0" kern="1200" dirty="0" smtClean="0">
                          <a:solidFill>
                            <a:schemeClr val="dk1"/>
                          </a:solidFill>
                          <a:effectLst/>
                          <a:latin typeface="+mn-lt"/>
                          <a:ea typeface="+mn-ea"/>
                          <a:cs typeface="+mn-cs"/>
                        </a:rPr>
                        <a:t>Workgroup</a:t>
                      </a:r>
                      <a:r>
                        <a:rPr kumimoji="0" lang="en-US" sz="1600" i="0" kern="1200" baseline="0" dirty="0" smtClean="0">
                          <a:solidFill>
                            <a:schemeClr val="dk1"/>
                          </a:solidFill>
                          <a:effectLst/>
                          <a:latin typeface="+mn-lt"/>
                          <a:ea typeface="+mn-ea"/>
                          <a:cs typeface="+mn-cs"/>
                        </a:rPr>
                        <a:t> inclusive of peer staff that  strengthens the onboarding, training, and supervision to peer support staff and considers EBPs in peer support model, and works to increase inclusion of peer workforce across the agency. </a:t>
                      </a:r>
                      <a:endParaRPr kumimoji="0" lang="en-US" sz="1600" i="0" kern="1200" dirty="0" smtClean="0">
                        <a:solidFill>
                          <a:schemeClr val="dk1"/>
                        </a:solidFill>
                        <a:effectLst/>
                        <a:latin typeface="+mn-lt"/>
                        <a:ea typeface="+mn-ea"/>
                        <a:cs typeface="+mn-cs"/>
                      </a:endParaRPr>
                    </a:p>
                  </a:txBody>
                  <a:tcPr/>
                </a:tc>
                <a:extLst>
                  <a:ext uri="{0D108BD9-81ED-4DB2-BD59-A6C34878D82A}">
                    <a16:rowId xmlns:a16="http://schemas.microsoft.com/office/drawing/2014/main" val="10002"/>
                  </a:ext>
                </a:extLst>
              </a:tr>
              <a:tr h="974337">
                <a:tc>
                  <a:txBody>
                    <a:bodyPr/>
                    <a:lstStyle/>
                    <a:p>
                      <a:r>
                        <a:rPr lang="en-US" sz="1600" baseline="0" dirty="0" smtClean="0"/>
                        <a:t>Mental Health Professional Development </a:t>
                      </a:r>
                      <a:endParaRPr lang="en-US" sz="1600" dirty="0"/>
                    </a:p>
                  </a:txBody>
                  <a:tcPr/>
                </a:tc>
                <a:tc>
                  <a:txBody>
                    <a:bodyPr/>
                    <a:lstStyle/>
                    <a:p>
                      <a:r>
                        <a:rPr lang="en-US" sz="1600" i="0" dirty="0" smtClean="0"/>
                        <a:t>Provides</a:t>
                      </a:r>
                      <a:r>
                        <a:rPr lang="en-US" sz="1600" i="0" baseline="0" dirty="0" smtClean="0"/>
                        <a:t> training on emerging and best practices, will expand to include new training for DSM-V, trauma-informed care, motivational interviewing, CBT, and include Gallup’s Strengths Finder. </a:t>
                      </a:r>
                      <a:endParaRPr lang="en-US" sz="1600" i="0" dirty="0"/>
                    </a:p>
                  </a:txBody>
                  <a:tcPr/>
                </a:tc>
                <a:extLst>
                  <a:ext uri="{0D108BD9-81ED-4DB2-BD59-A6C34878D82A}">
                    <a16:rowId xmlns:a16="http://schemas.microsoft.com/office/drawing/2014/main" val="10003"/>
                  </a:ext>
                </a:extLst>
              </a:tr>
              <a:tr h="751632">
                <a:tc>
                  <a:txBody>
                    <a:bodyPr/>
                    <a:lstStyle/>
                    <a:p>
                      <a:r>
                        <a:rPr lang="en-US" sz="1600" dirty="0" smtClean="0"/>
                        <a:t>Perinatal</a:t>
                      </a:r>
                      <a:r>
                        <a:rPr lang="en-US" sz="1600" baseline="0" dirty="0" smtClean="0"/>
                        <a:t> Mental Health Services Training </a:t>
                      </a:r>
                      <a:endParaRPr lang="en-US" sz="1600" dirty="0"/>
                    </a:p>
                  </a:txBody>
                  <a:tcPr/>
                </a:tc>
                <a:tc>
                  <a:txBody>
                    <a:bodyPr/>
                    <a:lstStyle/>
                    <a:p>
                      <a:r>
                        <a:rPr lang="en-US" sz="1600" i="0" dirty="0" smtClean="0"/>
                        <a:t>Training</a:t>
                      </a:r>
                      <a:r>
                        <a:rPr lang="en-US" sz="1600" i="0" baseline="0" dirty="0" smtClean="0"/>
                        <a:t> for providers across the healthcare system targeted at understanding perinatal mental health needs like postpartum depression. </a:t>
                      </a:r>
                      <a:endParaRPr lang="en-US" sz="1200" i="0" dirty="0"/>
                    </a:p>
                  </a:txBody>
                  <a:tcPr/>
                </a:tc>
                <a:extLst>
                  <a:ext uri="{0D108BD9-81ED-4DB2-BD59-A6C34878D82A}">
                    <a16:rowId xmlns:a16="http://schemas.microsoft.com/office/drawing/2014/main" val="10004"/>
                  </a:ext>
                </a:extLst>
              </a:tr>
              <a:tr h="808777">
                <a:tc>
                  <a:txBody>
                    <a:bodyPr/>
                    <a:lstStyle/>
                    <a:p>
                      <a:pPr marL="0" algn="l" defTabSz="457200" rtl="0" eaLnBrk="1" latinLnBrk="0" hangingPunct="1"/>
                      <a:r>
                        <a:rPr lang="en-US" sz="1600" kern="1200" dirty="0" smtClean="0">
                          <a:solidFill>
                            <a:schemeClr val="dk1"/>
                          </a:solidFill>
                          <a:latin typeface="+mn-lt"/>
                          <a:ea typeface="+mn-ea"/>
                          <a:cs typeface="+mn-cs"/>
                        </a:rPr>
                        <a:t>Psychiatry Residency Program Development</a:t>
                      </a:r>
                      <a:endParaRPr lang="en-US" sz="1600" kern="1200" dirty="0">
                        <a:solidFill>
                          <a:schemeClr val="dk1"/>
                        </a:solidFill>
                        <a:latin typeface="+mn-lt"/>
                        <a:ea typeface="+mn-ea"/>
                        <a:cs typeface="+mn-cs"/>
                      </a:endParaRPr>
                    </a:p>
                  </a:txBody>
                  <a:tcPr/>
                </a:tc>
                <a:tc>
                  <a:txBody>
                    <a:bodyPr/>
                    <a:lstStyle/>
                    <a:p>
                      <a:pPr marL="0" marR="0" algn="l" defTabSz="457200" rtl="0" eaLnBrk="1" latinLnBrk="0" hangingPunct="1">
                        <a:lnSpc>
                          <a:spcPct val="115000"/>
                        </a:lnSpc>
                        <a:spcBef>
                          <a:spcPts val="400"/>
                        </a:spcBef>
                        <a:spcAft>
                          <a:spcPts val="400"/>
                        </a:spcAft>
                      </a:pPr>
                      <a:r>
                        <a:rPr lang="en-US" sz="1600" i="0" kern="1200" dirty="0" smtClean="0">
                          <a:solidFill>
                            <a:schemeClr val="dk1"/>
                          </a:solidFill>
                          <a:latin typeface="+mn-lt"/>
                          <a:ea typeface="+mn-ea"/>
                          <a:cs typeface="+mn-cs"/>
                        </a:rPr>
                        <a:t>Through</a:t>
                      </a:r>
                      <a:r>
                        <a:rPr lang="en-US" sz="1600" i="0" kern="1200" baseline="0" dirty="0" smtClean="0">
                          <a:solidFill>
                            <a:schemeClr val="dk1"/>
                          </a:solidFill>
                          <a:latin typeface="+mn-lt"/>
                          <a:ea typeface="+mn-ea"/>
                          <a:cs typeface="+mn-cs"/>
                        </a:rPr>
                        <a:t> partnership with </a:t>
                      </a:r>
                      <a:r>
                        <a:rPr lang="en-US" sz="1600" i="0" kern="1200" dirty="0" smtClean="0">
                          <a:solidFill>
                            <a:schemeClr val="dk1"/>
                          </a:solidFill>
                          <a:latin typeface="+mn-lt"/>
                          <a:ea typeface="+mn-ea"/>
                          <a:cs typeface="+mn-cs"/>
                        </a:rPr>
                        <a:t>UC </a:t>
                      </a:r>
                      <a:r>
                        <a:rPr lang="en-US" sz="1600" i="0" kern="1200" dirty="0">
                          <a:solidFill>
                            <a:schemeClr val="dk1"/>
                          </a:solidFill>
                          <a:latin typeface="+mn-lt"/>
                          <a:ea typeface="+mn-ea"/>
                          <a:cs typeface="+mn-cs"/>
                        </a:rPr>
                        <a:t>medical </a:t>
                      </a:r>
                      <a:r>
                        <a:rPr lang="en-US" sz="1600" i="0" kern="1200" dirty="0" smtClean="0">
                          <a:solidFill>
                            <a:schemeClr val="dk1"/>
                          </a:solidFill>
                          <a:latin typeface="+mn-lt"/>
                          <a:ea typeface="+mn-ea"/>
                          <a:cs typeface="+mn-cs"/>
                        </a:rPr>
                        <a:t>schools,  this</a:t>
                      </a:r>
                      <a:r>
                        <a:rPr lang="en-US" sz="1600" i="0" kern="1200" baseline="0" dirty="0" smtClean="0">
                          <a:solidFill>
                            <a:schemeClr val="dk1"/>
                          </a:solidFill>
                          <a:latin typeface="+mn-lt"/>
                          <a:ea typeface="+mn-ea"/>
                          <a:cs typeface="+mn-cs"/>
                        </a:rPr>
                        <a:t> program</a:t>
                      </a:r>
                      <a:r>
                        <a:rPr lang="en-US" sz="1600" i="0" kern="1200" dirty="0" smtClean="0">
                          <a:solidFill>
                            <a:schemeClr val="dk1"/>
                          </a:solidFill>
                          <a:latin typeface="+mn-lt"/>
                          <a:ea typeface="+mn-ea"/>
                          <a:cs typeface="+mn-cs"/>
                        </a:rPr>
                        <a:t> trains </a:t>
                      </a:r>
                      <a:r>
                        <a:rPr lang="en-US" sz="1600" i="0" kern="1200" dirty="0">
                          <a:solidFill>
                            <a:schemeClr val="dk1"/>
                          </a:solidFill>
                          <a:latin typeface="+mn-lt"/>
                          <a:ea typeface="+mn-ea"/>
                          <a:cs typeface="+mn-cs"/>
                        </a:rPr>
                        <a:t>psychiatric residents and encourage them to enter the public mental health </a:t>
                      </a:r>
                      <a:r>
                        <a:rPr lang="en-US" sz="1600" i="0" kern="1200" dirty="0" smtClean="0">
                          <a:solidFill>
                            <a:schemeClr val="dk1"/>
                          </a:solidFill>
                          <a:latin typeface="+mn-lt"/>
                          <a:ea typeface="+mn-ea"/>
                          <a:cs typeface="+mn-cs"/>
                        </a:rPr>
                        <a:t>workforce.</a:t>
                      </a:r>
                      <a:endParaRPr lang="en-US" sz="1600" i="0" kern="1200" dirty="0">
                        <a:solidFill>
                          <a:schemeClr val="dk1"/>
                        </a:solidFill>
                        <a:latin typeface="+mn-lt"/>
                        <a:ea typeface="+mn-ea"/>
                        <a:cs typeface="+mn-cs"/>
                      </a:endParaRPr>
                    </a:p>
                  </a:txBody>
                  <a:tcPr marL="68580" marR="68580" marT="0" marB="0" anchor="ctr"/>
                </a:tc>
                <a:extLst>
                  <a:ext uri="{0D108BD9-81ED-4DB2-BD59-A6C34878D82A}">
                    <a16:rowId xmlns:a16="http://schemas.microsoft.com/office/drawing/2014/main" val="10005"/>
                  </a:ext>
                </a:extLst>
              </a:tr>
              <a:tr h="794587">
                <a:tc>
                  <a:txBody>
                    <a:bodyPr/>
                    <a:lstStyle/>
                    <a:p>
                      <a:r>
                        <a:rPr lang="en-US" sz="1600" dirty="0" smtClean="0"/>
                        <a:t>Clinical Internship Program</a:t>
                      </a:r>
                      <a:endParaRPr lang="en-US" sz="1600" dirty="0"/>
                    </a:p>
                  </a:txBody>
                  <a:tcPr/>
                </a:tc>
                <a:tc>
                  <a:txBody>
                    <a:bodyPr/>
                    <a:lstStyle/>
                    <a:p>
                      <a:r>
                        <a:rPr lang="en-US" sz="1600" i="0" dirty="0" smtClean="0"/>
                        <a:t>Initiatives</a:t>
                      </a:r>
                      <a:r>
                        <a:rPr lang="en-US" sz="1600" i="0" baseline="0" dirty="0" smtClean="0"/>
                        <a:t> to develop a more robust intern training program for master’s level clinical staff and continued commitment to developing the psychiatric residency program with UCD.</a:t>
                      </a:r>
                      <a:endParaRPr lang="en-US" sz="1600" i="0"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386193045"/>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670" y="369439"/>
            <a:ext cx="10902660" cy="804231"/>
          </a:xfrm>
        </p:spPr>
        <p:txBody>
          <a:bodyPr>
            <a:normAutofit fontScale="90000"/>
          </a:bodyPr>
          <a:lstStyle/>
          <a:p>
            <a:pPr algn="ctr"/>
            <a:r>
              <a:rPr lang="en-US" dirty="0" smtClean="0"/>
              <a:t>What Programs are available across the Lifespan?</a:t>
            </a:r>
            <a:endParaRPr lang="en-US" dirty="0"/>
          </a:p>
        </p:txBody>
      </p:sp>
      <p:sp>
        <p:nvSpPr>
          <p:cNvPr id="3" name="Slide Number Placeholder 2"/>
          <p:cNvSpPr>
            <a:spLocks noGrp="1"/>
          </p:cNvSpPr>
          <p:nvPr>
            <p:ph type="sldNum" sz="quarter" idx="12"/>
          </p:nvPr>
        </p:nvSpPr>
        <p:spPr/>
        <p:txBody>
          <a:bodyPr>
            <a:normAutofit/>
          </a:bodyPr>
          <a:lstStyle/>
          <a:p>
            <a:fld id="{2DB20B73-776B-433C-BA78-6DDB70621A10}" type="slidenum">
              <a:rPr lang="en-US" smtClean="0"/>
              <a:t>11</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997688103"/>
              </p:ext>
            </p:extLst>
          </p:nvPr>
        </p:nvGraphicFramePr>
        <p:xfrm>
          <a:off x="618780" y="1173671"/>
          <a:ext cx="10902660" cy="4918597"/>
        </p:xfrm>
        <a:graphic>
          <a:graphicData uri="http://schemas.openxmlformats.org/drawingml/2006/table">
            <a:tbl>
              <a:tblPr firstRow="1" bandRow="1">
                <a:tableStyleId>{5C22544A-7EE6-4342-B048-85BDC9FD1C3A}</a:tableStyleId>
              </a:tblPr>
              <a:tblGrid>
                <a:gridCol w="2751665">
                  <a:extLst>
                    <a:ext uri="{9D8B030D-6E8A-4147-A177-3AD203B41FA5}">
                      <a16:colId xmlns:a16="http://schemas.microsoft.com/office/drawing/2014/main" val="20000"/>
                    </a:ext>
                  </a:extLst>
                </a:gridCol>
                <a:gridCol w="8150995">
                  <a:extLst>
                    <a:ext uri="{9D8B030D-6E8A-4147-A177-3AD203B41FA5}">
                      <a16:colId xmlns:a16="http://schemas.microsoft.com/office/drawing/2014/main" val="20001"/>
                    </a:ext>
                  </a:extLst>
                </a:gridCol>
              </a:tblGrid>
              <a:tr h="432847">
                <a:tc>
                  <a:txBody>
                    <a:bodyPr/>
                    <a:lstStyle/>
                    <a:p>
                      <a:r>
                        <a:rPr lang="en-US" sz="1800" dirty="0" smtClean="0"/>
                        <a:t>Program Name</a:t>
                      </a:r>
                      <a:endParaRPr lang="en-US" sz="1800" dirty="0"/>
                    </a:p>
                  </a:txBody>
                  <a:tcPr/>
                </a:tc>
                <a:tc>
                  <a:txBody>
                    <a:bodyPr/>
                    <a:lstStyle/>
                    <a:p>
                      <a:r>
                        <a:rPr lang="en-US" sz="1800" dirty="0" smtClean="0"/>
                        <a:t>Program Description </a:t>
                      </a:r>
                      <a:endParaRPr lang="en-US" sz="1800" dirty="0"/>
                    </a:p>
                  </a:txBody>
                  <a:tcPr/>
                </a:tc>
                <a:extLst>
                  <a:ext uri="{0D108BD9-81ED-4DB2-BD59-A6C34878D82A}">
                    <a16:rowId xmlns:a16="http://schemas.microsoft.com/office/drawing/2014/main" val="10000"/>
                  </a:ext>
                </a:extLst>
              </a:tr>
              <a:tr h="708057">
                <a:tc>
                  <a:txBody>
                    <a:bodyPr/>
                    <a:lstStyle/>
                    <a:p>
                      <a:r>
                        <a:rPr lang="en-US" sz="1600" kern="1200" dirty="0" smtClean="0">
                          <a:solidFill>
                            <a:schemeClr val="dk1"/>
                          </a:solidFill>
                          <a:effectLst/>
                          <a:latin typeface="+mn-lt"/>
                          <a:ea typeface="+mn-ea"/>
                          <a:cs typeface="+mn-cs"/>
                        </a:rPr>
                        <a:t>Early Signs Project: Crisis Intervention Team (CIT) Training</a:t>
                      </a:r>
                      <a:endParaRPr lang="en-US" sz="1600" dirty="0"/>
                    </a:p>
                  </a:txBody>
                  <a:tcPr/>
                </a:tc>
                <a:tc>
                  <a:txBody>
                    <a:bodyPr/>
                    <a:lstStyle/>
                    <a:p>
                      <a:pPr marL="0" marR="0" lvl="0" algn="l" defTabSz="457200" rtl="0" eaLnBrk="1" latinLnBrk="0" hangingPunct="1">
                        <a:lnSpc>
                          <a:spcPct val="115000"/>
                        </a:lnSpc>
                        <a:spcBef>
                          <a:spcPts val="400"/>
                        </a:spcBef>
                        <a:spcAft>
                          <a:spcPts val="400"/>
                        </a:spcAft>
                      </a:pPr>
                      <a:r>
                        <a:rPr lang="en-US" sz="1600" i="0" kern="1200" dirty="0" smtClean="0">
                          <a:solidFill>
                            <a:schemeClr val="dk1"/>
                          </a:solidFill>
                          <a:latin typeface="+mn-lt"/>
                          <a:ea typeface="+mn-ea"/>
                          <a:cs typeface="+mn-cs"/>
                        </a:rPr>
                        <a:t>Trains</a:t>
                      </a:r>
                      <a:r>
                        <a:rPr lang="en-US" sz="1600" i="0" kern="1200" baseline="0" dirty="0" smtClean="0">
                          <a:solidFill>
                            <a:schemeClr val="dk1"/>
                          </a:solidFill>
                          <a:latin typeface="+mn-lt"/>
                          <a:ea typeface="+mn-ea"/>
                          <a:cs typeface="+mn-cs"/>
                        </a:rPr>
                        <a:t> </a:t>
                      </a:r>
                      <a:r>
                        <a:rPr lang="en-US" sz="1600" i="0" kern="1200" dirty="0" smtClean="0">
                          <a:solidFill>
                            <a:schemeClr val="dk1"/>
                          </a:solidFill>
                          <a:latin typeface="+mn-lt"/>
                          <a:ea typeface="+mn-ea"/>
                          <a:cs typeface="+mn-cs"/>
                        </a:rPr>
                        <a:t>law enforcement and other first responders to recognize the signs of mental illness when responding to a person experiencing a mental health crisis.</a:t>
                      </a:r>
                    </a:p>
                  </a:txBody>
                  <a:tcPr/>
                </a:tc>
                <a:extLst>
                  <a:ext uri="{0D108BD9-81ED-4DB2-BD59-A6C34878D82A}">
                    <a16:rowId xmlns:a16="http://schemas.microsoft.com/office/drawing/2014/main" val="10001"/>
                  </a:ext>
                </a:extLst>
              </a:tr>
              <a:tr h="647097">
                <a:tc>
                  <a:txBody>
                    <a:bodyPr/>
                    <a:lstStyle/>
                    <a:p>
                      <a:r>
                        <a:rPr lang="en-US" sz="1600" kern="1200" dirty="0" smtClean="0">
                          <a:solidFill>
                            <a:schemeClr val="dk1"/>
                          </a:solidFill>
                          <a:effectLst/>
                          <a:latin typeface="+mn-lt"/>
                          <a:ea typeface="+mn-ea"/>
                          <a:cs typeface="+mn-cs"/>
                        </a:rPr>
                        <a:t>Early Signs Training and Assistance</a:t>
                      </a:r>
                      <a:endParaRPr lang="en-US" sz="1600" dirty="0"/>
                    </a:p>
                  </a:txBody>
                  <a:tcPr/>
                </a:tc>
                <a:tc>
                  <a:txBody>
                    <a:bodyPr/>
                    <a:lstStyle/>
                    <a:p>
                      <a:pPr marL="0" marR="0" algn="l">
                        <a:lnSpc>
                          <a:spcPct val="115000"/>
                        </a:lnSpc>
                        <a:spcBef>
                          <a:spcPts val="400"/>
                        </a:spcBef>
                        <a:spcAft>
                          <a:spcPts val="400"/>
                        </a:spcAft>
                      </a:pPr>
                      <a:r>
                        <a:rPr lang="en-US" sz="1600" i="0" kern="1200" dirty="0" smtClean="0">
                          <a:solidFill>
                            <a:schemeClr val="dk1"/>
                          </a:solidFill>
                          <a:latin typeface="+mn-lt"/>
                          <a:ea typeface="+mn-ea"/>
                          <a:cs typeface="+mn-cs"/>
                        </a:rPr>
                        <a:t>Trains </a:t>
                      </a:r>
                      <a:r>
                        <a:rPr lang="en-US" sz="1600" i="0" kern="1200" dirty="0">
                          <a:solidFill>
                            <a:schemeClr val="dk1"/>
                          </a:solidFill>
                          <a:latin typeface="+mn-lt"/>
                          <a:ea typeface="+mn-ea"/>
                          <a:cs typeface="+mn-cs"/>
                        </a:rPr>
                        <a:t>individuals who have the knowledge and skills to respond to or prevent a mental health crisis in the community. </a:t>
                      </a:r>
                    </a:p>
                  </a:txBody>
                  <a:tcPr marL="68580" marR="68580" marT="0" marB="0" anchor="ctr"/>
                </a:tc>
                <a:extLst>
                  <a:ext uri="{0D108BD9-81ED-4DB2-BD59-A6C34878D82A}">
                    <a16:rowId xmlns:a16="http://schemas.microsoft.com/office/drawing/2014/main" val="10002"/>
                  </a:ext>
                </a:extLst>
              </a:tr>
              <a:tr h="1190849">
                <a:tc>
                  <a:txBody>
                    <a:bodyPr/>
                    <a:lstStyle/>
                    <a:p>
                      <a:r>
                        <a:rPr lang="en-US" sz="1600" kern="1200" dirty="0" smtClean="0">
                          <a:solidFill>
                            <a:schemeClr val="dk1"/>
                          </a:solidFill>
                          <a:effectLst/>
                          <a:latin typeface="+mn-lt"/>
                          <a:ea typeface="+mn-ea"/>
                          <a:cs typeface="+mn-cs"/>
                        </a:rPr>
                        <a:t>Integrated Behavioral Health Services for Latino Community and Families </a:t>
                      </a:r>
                      <a:endParaRPr lang="en-US" sz="1600" dirty="0"/>
                    </a:p>
                  </a:txBody>
                  <a:tcPr/>
                </a:tc>
                <a:tc>
                  <a:txBody>
                    <a:bodyPr/>
                    <a:lstStyle/>
                    <a:p>
                      <a:pPr marL="0" marR="0" algn="l" defTabSz="457200" rtl="0" eaLnBrk="1" latinLnBrk="0" hangingPunct="1">
                        <a:lnSpc>
                          <a:spcPct val="115000"/>
                        </a:lnSpc>
                        <a:spcBef>
                          <a:spcPts val="400"/>
                        </a:spcBef>
                        <a:spcAft>
                          <a:spcPts val="400"/>
                        </a:spcAft>
                      </a:pPr>
                      <a:r>
                        <a:rPr lang="en-US" sz="1600" i="0" kern="1200" dirty="0" smtClean="0">
                          <a:solidFill>
                            <a:schemeClr val="dk1"/>
                          </a:solidFill>
                          <a:latin typeface="+mn-lt"/>
                          <a:ea typeface="+mn-ea"/>
                          <a:cs typeface="+mn-cs"/>
                        </a:rPr>
                        <a:t>Provides culturally responsive services to Latino/Hispanic residents with health issues, mental health illnesses, and/or substance use issues and includes primary care and full-scope behavioral health services to consumers, focused on engaging the family system and strategies for engaging men. </a:t>
                      </a:r>
                      <a:endParaRPr lang="en-US" sz="1600" i="0" kern="1200" dirty="0">
                        <a:solidFill>
                          <a:schemeClr val="dk1"/>
                        </a:solidFill>
                        <a:latin typeface="+mn-lt"/>
                        <a:ea typeface="+mn-ea"/>
                        <a:cs typeface="+mn-cs"/>
                      </a:endParaRPr>
                    </a:p>
                  </a:txBody>
                  <a:tcPr/>
                </a:tc>
                <a:extLst>
                  <a:ext uri="{0D108BD9-81ED-4DB2-BD59-A6C34878D82A}">
                    <a16:rowId xmlns:a16="http://schemas.microsoft.com/office/drawing/2014/main" val="10003"/>
                  </a:ext>
                </a:extLst>
              </a:tr>
              <a:tr h="720471">
                <a:tc>
                  <a:txBody>
                    <a:bodyPr/>
                    <a:lstStyle/>
                    <a:p>
                      <a:r>
                        <a:rPr lang="en-US" sz="1600" kern="1200" dirty="0" smtClean="0">
                          <a:solidFill>
                            <a:schemeClr val="dk1"/>
                          </a:solidFill>
                          <a:effectLst/>
                          <a:latin typeface="+mn-lt"/>
                          <a:ea typeface="+mn-ea"/>
                          <a:cs typeface="+mn-cs"/>
                        </a:rPr>
                        <a:t>Early Signs Project: Crisis Intervention Program</a:t>
                      </a:r>
                      <a:endParaRPr lang="en-US" sz="1600" dirty="0"/>
                    </a:p>
                  </a:txBody>
                  <a:tcPr/>
                </a:tc>
                <a:tc>
                  <a:txBody>
                    <a:bodyPr/>
                    <a:lstStyle/>
                    <a:p>
                      <a:r>
                        <a:rPr lang="en-US" sz="1600" i="0" kern="1200" dirty="0" smtClean="0">
                          <a:solidFill>
                            <a:schemeClr val="dk1"/>
                          </a:solidFill>
                          <a:latin typeface="+mn-lt"/>
                          <a:ea typeface="+mn-ea"/>
                          <a:cs typeface="+mn-cs"/>
                        </a:rPr>
                        <a:t>This program pairs community-based behavioral health providers with law enforcement</a:t>
                      </a:r>
                      <a:r>
                        <a:rPr lang="en-US" sz="1600" i="0" kern="1200" baseline="0" dirty="0" smtClean="0">
                          <a:solidFill>
                            <a:schemeClr val="dk1"/>
                          </a:solidFill>
                          <a:latin typeface="+mn-lt"/>
                          <a:ea typeface="+mn-ea"/>
                          <a:cs typeface="+mn-cs"/>
                        </a:rPr>
                        <a:t> to respond to community mental health crisis. </a:t>
                      </a:r>
                      <a:endParaRPr lang="en-US" sz="1600" i="0" kern="1200" dirty="0">
                        <a:solidFill>
                          <a:schemeClr val="dk1"/>
                        </a:solidFill>
                        <a:latin typeface="+mn-lt"/>
                        <a:ea typeface="+mn-ea"/>
                        <a:cs typeface="+mn-cs"/>
                      </a:endParaRPr>
                    </a:p>
                  </a:txBody>
                  <a:tcPr/>
                </a:tc>
                <a:extLst>
                  <a:ext uri="{0D108BD9-81ED-4DB2-BD59-A6C34878D82A}">
                    <a16:rowId xmlns:a16="http://schemas.microsoft.com/office/drawing/2014/main" val="10004"/>
                  </a:ext>
                </a:extLst>
              </a:tr>
              <a:tr h="1082118">
                <a:tc>
                  <a:txBody>
                    <a:bodyPr/>
                    <a:lstStyle/>
                    <a:p>
                      <a:r>
                        <a:rPr lang="en-US" sz="1600" dirty="0" smtClean="0"/>
                        <a:t>Peer and Family Led Support Services </a:t>
                      </a:r>
                      <a:endParaRPr lang="en-US" sz="1600" dirty="0"/>
                    </a:p>
                  </a:txBody>
                  <a:tcPr/>
                </a:tc>
                <a:tc>
                  <a:txBody>
                    <a:bodyPr/>
                    <a:lstStyle/>
                    <a:p>
                      <a:pPr marL="0" algn="l" defTabSz="914400" rtl="0" eaLnBrk="1" latinLnBrk="0" hangingPunct="1"/>
                      <a:r>
                        <a:rPr lang="en-US" sz="1600" i="0" kern="1200" dirty="0" smtClean="0">
                          <a:solidFill>
                            <a:schemeClr val="dk1"/>
                          </a:solidFill>
                          <a:latin typeface="+mn-lt"/>
                          <a:ea typeface="+mn-ea"/>
                          <a:cs typeface="+mn-cs"/>
                        </a:rPr>
                        <a:t>Assists peers and families to understand the signs and symptoms of mental health, promote awareness of mental health resources, develop ways to support an individual or loved one to access needed services, and receive support to cope with the impact of mental health for an individual or within the family.</a:t>
                      </a:r>
                      <a:endParaRPr lang="en-US" sz="1600" i="0" kern="1200" dirty="0">
                        <a:solidFill>
                          <a:schemeClr val="dk1"/>
                        </a:solidFill>
                        <a:latin typeface="+mn-lt"/>
                        <a:ea typeface="+mn-ea"/>
                        <a:cs typeface="+mn-cs"/>
                      </a:endParaRPr>
                    </a:p>
                  </a:txBody>
                  <a:tcPr/>
                </a:tc>
                <a:extLst>
                  <a:ext uri="{0D108BD9-81ED-4DB2-BD59-A6C34878D82A}">
                    <a16:rowId xmlns:a16="http://schemas.microsoft.com/office/drawing/2014/main" val="4111333955"/>
                  </a:ext>
                </a:extLst>
              </a:tr>
            </a:tbl>
          </a:graphicData>
        </a:graphic>
      </p:graphicFrame>
    </p:spTree>
    <p:extLst>
      <p:ext uri="{BB962C8B-B14F-4D97-AF65-F5344CB8AC3E}">
        <p14:creationId xmlns:p14="http://schemas.microsoft.com/office/powerpoint/2010/main" val="4050333407"/>
      </p:ext>
    </p:extLst>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670" y="369439"/>
            <a:ext cx="10902660" cy="804231"/>
          </a:xfrm>
        </p:spPr>
        <p:txBody>
          <a:bodyPr>
            <a:noAutofit/>
          </a:bodyPr>
          <a:lstStyle/>
          <a:p>
            <a:pPr algn="ctr"/>
            <a:r>
              <a:rPr lang="en-US" sz="3600" dirty="0" smtClean="0"/>
              <a:t>What is currently funded for technology and facilities ?</a:t>
            </a:r>
            <a:endParaRPr lang="en-US" sz="3600" dirty="0"/>
          </a:p>
        </p:txBody>
      </p:sp>
      <p:sp>
        <p:nvSpPr>
          <p:cNvPr id="3" name="Slide Number Placeholder 2"/>
          <p:cNvSpPr>
            <a:spLocks noGrp="1"/>
          </p:cNvSpPr>
          <p:nvPr>
            <p:ph type="sldNum" sz="quarter" idx="12"/>
          </p:nvPr>
        </p:nvSpPr>
        <p:spPr/>
        <p:txBody>
          <a:bodyPr>
            <a:normAutofit/>
          </a:bodyPr>
          <a:lstStyle/>
          <a:p>
            <a:fld id="{2DB20B73-776B-433C-BA78-6DDB70621A10}" type="slidenum">
              <a:rPr lang="en-US" smtClean="0"/>
              <a:t>12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655686372"/>
              </p:ext>
            </p:extLst>
          </p:nvPr>
        </p:nvGraphicFramePr>
        <p:xfrm>
          <a:off x="837855" y="1173670"/>
          <a:ext cx="10902660" cy="5091954"/>
        </p:xfrm>
        <a:graphic>
          <a:graphicData uri="http://schemas.openxmlformats.org/drawingml/2006/table">
            <a:tbl>
              <a:tblPr firstRow="1" bandRow="1">
                <a:tableStyleId>{5C22544A-7EE6-4342-B048-85BDC9FD1C3A}</a:tableStyleId>
              </a:tblPr>
              <a:tblGrid>
                <a:gridCol w="2751665">
                  <a:extLst>
                    <a:ext uri="{9D8B030D-6E8A-4147-A177-3AD203B41FA5}">
                      <a16:colId xmlns:a16="http://schemas.microsoft.com/office/drawing/2014/main" val="20000"/>
                    </a:ext>
                  </a:extLst>
                </a:gridCol>
                <a:gridCol w="8150995">
                  <a:extLst>
                    <a:ext uri="{9D8B030D-6E8A-4147-A177-3AD203B41FA5}">
                      <a16:colId xmlns:a16="http://schemas.microsoft.com/office/drawing/2014/main" val="20001"/>
                    </a:ext>
                  </a:extLst>
                </a:gridCol>
              </a:tblGrid>
              <a:tr h="432847">
                <a:tc>
                  <a:txBody>
                    <a:bodyPr/>
                    <a:lstStyle/>
                    <a:p>
                      <a:r>
                        <a:rPr lang="en-US" sz="1800" dirty="0" smtClean="0"/>
                        <a:t>Program Name</a:t>
                      </a:r>
                      <a:endParaRPr lang="en-US" sz="1800" dirty="0"/>
                    </a:p>
                  </a:txBody>
                  <a:tcPr/>
                </a:tc>
                <a:tc>
                  <a:txBody>
                    <a:bodyPr/>
                    <a:lstStyle/>
                    <a:p>
                      <a:r>
                        <a:rPr lang="en-US" sz="1800" dirty="0" smtClean="0"/>
                        <a:t>Program Description </a:t>
                      </a:r>
                      <a:endParaRPr lang="en-US" sz="1800" dirty="0"/>
                    </a:p>
                  </a:txBody>
                  <a:tcPr/>
                </a:tc>
                <a:extLst>
                  <a:ext uri="{0D108BD9-81ED-4DB2-BD59-A6C34878D82A}">
                    <a16:rowId xmlns:a16="http://schemas.microsoft.com/office/drawing/2014/main" val="10000"/>
                  </a:ext>
                </a:extLst>
              </a:tr>
              <a:tr h="641382">
                <a:tc>
                  <a:txBody>
                    <a:bodyPr/>
                    <a:lstStyle/>
                    <a:p>
                      <a:r>
                        <a:rPr lang="en-US" sz="1600" dirty="0" smtClean="0"/>
                        <a:t>Adult Wellness Centers </a:t>
                      </a:r>
                      <a:endParaRPr lang="en-US" sz="1600" dirty="0"/>
                    </a:p>
                  </a:txBody>
                  <a:tcPr/>
                </a:tc>
                <a:tc>
                  <a:txBody>
                    <a:bodyPr/>
                    <a:lstStyle/>
                    <a:p>
                      <a:pPr marL="0" marR="0" lvl="0" algn="l" defTabSz="457200" rtl="0" eaLnBrk="1" latinLnBrk="0" hangingPunct="1">
                        <a:lnSpc>
                          <a:spcPct val="115000"/>
                        </a:lnSpc>
                        <a:spcBef>
                          <a:spcPts val="400"/>
                        </a:spcBef>
                        <a:spcAft>
                          <a:spcPts val="400"/>
                        </a:spcAft>
                      </a:pPr>
                      <a:r>
                        <a:rPr lang="en-US" sz="1600" i="0" kern="1200" dirty="0" smtClean="0">
                          <a:solidFill>
                            <a:schemeClr val="dk1"/>
                          </a:solidFill>
                          <a:latin typeface="+mn-lt"/>
                          <a:ea typeface="+mn-ea"/>
                          <a:cs typeface="+mn-cs"/>
                        </a:rPr>
                        <a:t>Wellness</a:t>
                      </a:r>
                      <a:r>
                        <a:rPr lang="en-US" sz="1600" i="0" kern="1200" baseline="0" dirty="0" smtClean="0">
                          <a:solidFill>
                            <a:schemeClr val="dk1"/>
                          </a:solidFill>
                          <a:latin typeface="+mn-lt"/>
                          <a:ea typeface="+mn-ea"/>
                          <a:cs typeface="+mn-cs"/>
                        </a:rPr>
                        <a:t> centers with a </a:t>
                      </a:r>
                      <a:r>
                        <a:rPr lang="en-US" sz="1600" i="0" kern="1200" dirty="0" smtClean="0">
                          <a:solidFill>
                            <a:schemeClr val="dk1"/>
                          </a:solidFill>
                          <a:latin typeface="+mn-lt"/>
                          <a:ea typeface="+mn-ea"/>
                          <a:cs typeface="+mn-cs"/>
                        </a:rPr>
                        <a:t>variety of rehabilitative services, skill building groups, and computer labs with internet access. </a:t>
                      </a:r>
                    </a:p>
                  </a:txBody>
                  <a:tcPr/>
                </a:tc>
                <a:extLst>
                  <a:ext uri="{0D108BD9-81ED-4DB2-BD59-A6C34878D82A}">
                    <a16:rowId xmlns:a16="http://schemas.microsoft.com/office/drawing/2014/main" val="10001"/>
                  </a:ext>
                </a:extLst>
              </a:tr>
              <a:tr h="647097">
                <a:tc>
                  <a:txBody>
                    <a:bodyPr/>
                    <a:lstStyle/>
                    <a:p>
                      <a:r>
                        <a:rPr lang="en-US" sz="1600" dirty="0" smtClean="0"/>
                        <a:t>Adult</a:t>
                      </a:r>
                      <a:r>
                        <a:rPr lang="en-US" sz="1600" baseline="0" dirty="0" smtClean="0"/>
                        <a:t> Residential Treatment Program </a:t>
                      </a:r>
                      <a:endParaRPr lang="en-US" sz="1600" dirty="0"/>
                    </a:p>
                  </a:txBody>
                  <a:tcPr/>
                </a:tc>
                <a:tc>
                  <a:txBody>
                    <a:bodyPr/>
                    <a:lstStyle/>
                    <a:p>
                      <a:pPr marL="0" marR="0" lvl="0" algn="l" defTabSz="457200" rtl="0" eaLnBrk="1" latinLnBrk="0" hangingPunct="1">
                        <a:lnSpc>
                          <a:spcPct val="115000"/>
                        </a:lnSpc>
                        <a:spcBef>
                          <a:spcPts val="400"/>
                        </a:spcBef>
                        <a:spcAft>
                          <a:spcPts val="400"/>
                        </a:spcAft>
                      </a:pPr>
                      <a:r>
                        <a:rPr lang="en-US" sz="1600" i="0" kern="1200" dirty="0" smtClean="0">
                          <a:solidFill>
                            <a:schemeClr val="dk1"/>
                          </a:solidFill>
                          <a:latin typeface="+mn-lt"/>
                          <a:ea typeface="+mn-ea"/>
                          <a:cs typeface="+mn-cs"/>
                        </a:rPr>
                        <a:t>Facility that provides a community-based residential treatment alternative for adults at risk of falling back into Mental Health Rehabilitation Center (MHCs.)</a:t>
                      </a:r>
                      <a:endParaRPr lang="en-US" sz="1600" i="0" kern="1200" dirty="0">
                        <a:solidFill>
                          <a:schemeClr val="dk1"/>
                        </a:solidFill>
                        <a:latin typeface="+mn-lt"/>
                        <a:ea typeface="+mn-ea"/>
                        <a:cs typeface="+mn-cs"/>
                      </a:endParaRPr>
                    </a:p>
                  </a:txBody>
                  <a:tcPr marL="68580" marR="68580" marT="0" marB="0" anchor="ctr"/>
                </a:tc>
                <a:extLst>
                  <a:ext uri="{0D108BD9-81ED-4DB2-BD59-A6C34878D82A}">
                    <a16:rowId xmlns:a16="http://schemas.microsoft.com/office/drawing/2014/main" val="10002"/>
                  </a:ext>
                </a:extLst>
              </a:tr>
              <a:tr h="1190849">
                <a:tc>
                  <a:txBody>
                    <a:bodyPr/>
                    <a:lstStyle/>
                    <a:p>
                      <a:r>
                        <a:rPr lang="en-US" sz="1600" dirty="0" smtClean="0"/>
                        <a:t>Tele</a:t>
                      </a:r>
                      <a:r>
                        <a:rPr lang="en-US" sz="1600" baseline="0" dirty="0" smtClean="0"/>
                        <a:t> Psychiatry </a:t>
                      </a:r>
                      <a:endParaRPr lang="en-US" sz="1600" dirty="0"/>
                    </a:p>
                  </a:txBody>
                  <a:tcPr/>
                </a:tc>
                <a:tc>
                  <a:txBody>
                    <a:bodyPr/>
                    <a:lstStyle/>
                    <a:p>
                      <a:pPr marL="0" marR="0" algn="l" defTabSz="914400" rtl="0" eaLnBrk="1" latinLnBrk="0" hangingPunct="1">
                        <a:lnSpc>
                          <a:spcPct val="115000"/>
                        </a:lnSpc>
                        <a:spcBef>
                          <a:spcPts val="400"/>
                        </a:spcBef>
                        <a:spcAft>
                          <a:spcPts val="400"/>
                        </a:spcAft>
                      </a:pPr>
                      <a:r>
                        <a:rPr lang="en-US" sz="1600" i="0" kern="1200" dirty="0" smtClean="0">
                          <a:solidFill>
                            <a:schemeClr val="dk1"/>
                          </a:solidFill>
                          <a:latin typeface="+mn-lt"/>
                          <a:ea typeface="+mn-ea"/>
                          <a:cs typeface="+mn-cs"/>
                        </a:rPr>
                        <a:t>Provides psychiatric services to clients through live, interactive audio videoconferencing during which Yolo HHSA staff facilitate the consultation between the client and the psychiatrist, taking special care in ensuring the privacy, confidentiality, and informed consent of the client. </a:t>
                      </a:r>
                      <a:endParaRPr lang="en-US" sz="1600" i="0" kern="1200" dirty="0">
                        <a:solidFill>
                          <a:schemeClr val="dk1"/>
                        </a:solidFill>
                        <a:latin typeface="+mn-lt"/>
                        <a:ea typeface="+mn-ea"/>
                        <a:cs typeface="+mn-cs"/>
                      </a:endParaRPr>
                    </a:p>
                  </a:txBody>
                  <a:tcPr/>
                </a:tc>
                <a:extLst>
                  <a:ext uri="{0D108BD9-81ED-4DB2-BD59-A6C34878D82A}">
                    <a16:rowId xmlns:a16="http://schemas.microsoft.com/office/drawing/2014/main" val="10003"/>
                  </a:ext>
                </a:extLst>
              </a:tr>
              <a:tr h="720471">
                <a:tc>
                  <a:txBody>
                    <a:bodyPr/>
                    <a:lstStyle/>
                    <a:p>
                      <a:r>
                        <a:rPr lang="en-US" sz="1600" kern="1200" dirty="0" smtClean="0">
                          <a:solidFill>
                            <a:schemeClr val="dk1"/>
                          </a:solidFill>
                          <a:effectLst/>
                          <a:latin typeface="+mn-lt"/>
                          <a:ea typeface="+mn-ea"/>
                          <a:cs typeface="+mn-cs"/>
                        </a:rPr>
                        <a:t>Electronic</a:t>
                      </a:r>
                      <a:r>
                        <a:rPr lang="en-US" sz="1600" kern="1200" baseline="0" dirty="0" smtClean="0">
                          <a:solidFill>
                            <a:schemeClr val="dk1"/>
                          </a:solidFill>
                          <a:effectLst/>
                          <a:latin typeface="+mn-lt"/>
                          <a:ea typeface="+mn-ea"/>
                          <a:cs typeface="+mn-cs"/>
                        </a:rPr>
                        <a:t> Health Record and Data Upgrades </a:t>
                      </a:r>
                      <a:endParaRPr lang="en-US" sz="1600" dirty="0"/>
                    </a:p>
                  </a:txBody>
                  <a:tcPr/>
                </a:tc>
                <a:tc>
                  <a:txBody>
                    <a:bodyPr/>
                    <a:lstStyle/>
                    <a:p>
                      <a:pPr marL="0" marR="0" algn="l" defTabSz="914400" rtl="0" eaLnBrk="1" latinLnBrk="0" hangingPunct="1">
                        <a:lnSpc>
                          <a:spcPct val="115000"/>
                        </a:lnSpc>
                        <a:spcBef>
                          <a:spcPts val="400"/>
                        </a:spcBef>
                        <a:spcAft>
                          <a:spcPts val="400"/>
                        </a:spcAft>
                      </a:pPr>
                      <a:r>
                        <a:rPr lang="en-US" sz="1600" i="0" kern="1200" dirty="0" smtClean="0">
                          <a:solidFill>
                            <a:schemeClr val="dk1"/>
                          </a:solidFill>
                          <a:latin typeface="+mn-lt"/>
                          <a:ea typeface="+mn-ea"/>
                          <a:cs typeface="+mn-cs"/>
                        </a:rPr>
                        <a:t>Updating information systems and software systems, standardizing data collection, improving the</a:t>
                      </a:r>
                      <a:r>
                        <a:rPr lang="en-US" sz="1600" i="0" kern="1200" baseline="0" dirty="0" smtClean="0">
                          <a:solidFill>
                            <a:schemeClr val="dk1"/>
                          </a:solidFill>
                          <a:latin typeface="+mn-lt"/>
                          <a:ea typeface="+mn-ea"/>
                          <a:cs typeface="+mn-cs"/>
                        </a:rPr>
                        <a:t> </a:t>
                      </a:r>
                      <a:r>
                        <a:rPr lang="en-US" sz="1600" i="0" kern="1200" dirty="0" smtClean="0">
                          <a:solidFill>
                            <a:schemeClr val="dk1"/>
                          </a:solidFill>
                          <a:latin typeface="+mn-lt"/>
                          <a:ea typeface="+mn-ea"/>
                          <a:cs typeface="+mn-cs"/>
                        </a:rPr>
                        <a:t>electronic documentation system, and strengthening analytic and reporting process. </a:t>
                      </a:r>
                      <a:endParaRPr lang="en-US" sz="1600" i="0" kern="1200" dirty="0">
                        <a:solidFill>
                          <a:schemeClr val="dk1"/>
                        </a:solidFill>
                        <a:latin typeface="+mn-lt"/>
                        <a:ea typeface="+mn-ea"/>
                        <a:cs typeface="+mn-cs"/>
                      </a:endParaRPr>
                    </a:p>
                  </a:txBody>
                  <a:tcPr/>
                </a:tc>
                <a:extLst>
                  <a:ext uri="{0D108BD9-81ED-4DB2-BD59-A6C34878D82A}">
                    <a16:rowId xmlns:a16="http://schemas.microsoft.com/office/drawing/2014/main" val="10004"/>
                  </a:ext>
                </a:extLst>
              </a:tr>
              <a:tr h="869298">
                <a:tc>
                  <a:txBody>
                    <a:bodyPr/>
                    <a:lstStyle/>
                    <a:p>
                      <a:r>
                        <a:rPr lang="en-US" sz="1600" dirty="0" smtClean="0"/>
                        <a:t>LGBT+</a:t>
                      </a:r>
                      <a:r>
                        <a:rPr lang="en-US" sz="1600" baseline="0" dirty="0" smtClean="0"/>
                        <a:t> Data Collection </a:t>
                      </a:r>
                      <a:endParaRPr lang="en-US" sz="1600" dirty="0"/>
                    </a:p>
                  </a:txBody>
                  <a:tcPr/>
                </a:tc>
                <a:tc>
                  <a:txBody>
                    <a:bodyPr/>
                    <a:lstStyle/>
                    <a:p>
                      <a:pPr marL="0" algn="l" defTabSz="914400" rtl="0" eaLnBrk="1" latinLnBrk="0" hangingPunct="1"/>
                      <a:r>
                        <a:rPr lang="en-US" sz="1600" i="0" kern="1200" dirty="0" smtClean="0">
                          <a:solidFill>
                            <a:schemeClr val="dk1"/>
                          </a:solidFill>
                          <a:latin typeface="+mn-lt"/>
                          <a:ea typeface="+mn-ea"/>
                          <a:cs typeface="+mn-cs"/>
                        </a:rPr>
                        <a:t>This initiate focuses on data collection across the county on the LGBT+ community to provide culturally responsive outreach, quality mental health services/programs, and ultimately improve outcomes among this population. </a:t>
                      </a:r>
                      <a:endParaRPr lang="en-US" sz="1600" i="0" kern="1200" dirty="0">
                        <a:solidFill>
                          <a:schemeClr val="dk1"/>
                        </a:solidFill>
                        <a:latin typeface="+mn-lt"/>
                        <a:ea typeface="+mn-ea"/>
                        <a:cs typeface="+mn-cs"/>
                      </a:endParaRPr>
                    </a:p>
                  </a:txBody>
                  <a:tcPr/>
                </a:tc>
                <a:extLst>
                  <a:ext uri="{0D108BD9-81ED-4DB2-BD59-A6C34878D82A}">
                    <a16:rowId xmlns:a16="http://schemas.microsoft.com/office/drawing/2014/main" val="4111333955"/>
                  </a:ext>
                </a:extLst>
              </a:tr>
              <a:tr h="483790">
                <a:tc>
                  <a:txBody>
                    <a:bodyPr/>
                    <a:lstStyle/>
                    <a:p>
                      <a:r>
                        <a:rPr lang="en-US" sz="1600" dirty="0" smtClean="0"/>
                        <a:t>Social Medial Initiative </a:t>
                      </a:r>
                      <a:endParaRPr lang="en-US" sz="1600" dirty="0"/>
                    </a:p>
                  </a:txBody>
                  <a:tcPr/>
                </a:tc>
                <a:tc>
                  <a:txBody>
                    <a:bodyPr/>
                    <a:lstStyle/>
                    <a:p>
                      <a:pPr marL="0" algn="l" defTabSz="914400" rtl="0" eaLnBrk="1" latinLnBrk="0" hangingPunct="1"/>
                      <a:r>
                        <a:rPr lang="en-US" sz="1600" i="0" kern="1200" dirty="0" smtClean="0">
                          <a:solidFill>
                            <a:schemeClr val="dk1"/>
                          </a:solidFill>
                          <a:latin typeface="+mn-lt"/>
                          <a:ea typeface="+mn-ea"/>
                          <a:cs typeface="+mn-cs"/>
                        </a:rPr>
                        <a:t>This program explores</a:t>
                      </a:r>
                      <a:r>
                        <a:rPr lang="en-US" sz="1600" i="0" kern="1200" baseline="0" dirty="0" smtClean="0">
                          <a:solidFill>
                            <a:schemeClr val="dk1"/>
                          </a:solidFill>
                          <a:latin typeface="+mn-lt"/>
                          <a:ea typeface="+mn-ea"/>
                          <a:cs typeface="+mn-cs"/>
                        </a:rPr>
                        <a:t> </a:t>
                      </a:r>
                      <a:r>
                        <a:rPr lang="en-US" sz="1600" i="0" kern="1200" dirty="0" smtClean="0">
                          <a:solidFill>
                            <a:schemeClr val="dk1"/>
                          </a:solidFill>
                          <a:latin typeface="+mn-lt"/>
                          <a:ea typeface="+mn-ea"/>
                          <a:cs typeface="+mn-cs"/>
                        </a:rPr>
                        <a:t>social media and mobile applications that includes social media management tools that can run automatic analytics. </a:t>
                      </a:r>
                      <a:endParaRPr lang="en-US" sz="1600" i="0" kern="1200" dirty="0">
                        <a:solidFill>
                          <a:schemeClr val="dk1"/>
                        </a:solidFill>
                        <a:latin typeface="+mn-lt"/>
                        <a:ea typeface="+mn-ea"/>
                        <a:cs typeface="+mn-cs"/>
                      </a:endParaRPr>
                    </a:p>
                  </a:txBody>
                  <a:tcPr/>
                </a:tc>
                <a:extLst>
                  <a:ext uri="{0D108BD9-81ED-4DB2-BD59-A6C34878D82A}">
                    <a16:rowId xmlns:a16="http://schemas.microsoft.com/office/drawing/2014/main" val="3737189754"/>
                  </a:ext>
                </a:extLst>
              </a:tr>
            </a:tbl>
          </a:graphicData>
        </a:graphic>
      </p:graphicFrame>
    </p:spTree>
    <p:extLst>
      <p:ext uri="{BB962C8B-B14F-4D97-AF65-F5344CB8AC3E}">
        <p14:creationId xmlns:p14="http://schemas.microsoft.com/office/powerpoint/2010/main" val="3417450854"/>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609600"/>
            <a:ext cx="9875520" cy="1356360"/>
          </a:xfrm>
        </p:spPr>
        <p:txBody>
          <a:bodyPr/>
          <a:lstStyle/>
          <a:p>
            <a:pPr algn="ctr"/>
            <a:r>
              <a:rPr lang="en-US" dirty="0" smtClean="0"/>
              <a:t>We want to hear from you!</a:t>
            </a:r>
            <a:endParaRPr lang="en-US" dirty="0"/>
          </a:p>
        </p:txBody>
      </p:sp>
      <p:sp>
        <p:nvSpPr>
          <p:cNvPr id="3" name="Text Placeholder 2"/>
          <p:cNvSpPr>
            <a:spLocks noGrp="1"/>
          </p:cNvSpPr>
          <p:nvPr>
            <p:ph type="body" idx="1"/>
          </p:nvPr>
        </p:nvSpPr>
        <p:spPr/>
        <p:txBody>
          <a:bodyPr/>
          <a:lstStyle/>
          <a:p>
            <a:r>
              <a:rPr lang="en-US" dirty="0" smtClean="0"/>
              <a:t>Needs Assessment</a:t>
            </a:r>
            <a:endParaRPr lang="en-US" dirty="0"/>
          </a:p>
        </p:txBody>
      </p:sp>
      <p:sp>
        <p:nvSpPr>
          <p:cNvPr id="4" name="Content Placeholder 3"/>
          <p:cNvSpPr>
            <a:spLocks noGrp="1"/>
          </p:cNvSpPr>
          <p:nvPr>
            <p:ph sz="half" idx="2"/>
          </p:nvPr>
        </p:nvSpPr>
        <p:spPr/>
        <p:txBody>
          <a:bodyPr>
            <a:normAutofit lnSpcReduction="10000"/>
          </a:bodyPr>
          <a:lstStyle/>
          <a:p>
            <a:r>
              <a:rPr lang="en-US" b="1" dirty="0" smtClean="0">
                <a:solidFill>
                  <a:schemeClr val="tx1"/>
                </a:solidFill>
              </a:rPr>
              <a:t>Year in review</a:t>
            </a:r>
          </a:p>
          <a:p>
            <a:pPr lvl="1"/>
            <a:r>
              <a:rPr lang="en-US" dirty="0" smtClean="0">
                <a:solidFill>
                  <a:schemeClr val="tx1"/>
                </a:solidFill>
              </a:rPr>
              <a:t>What have we accomplished?</a:t>
            </a:r>
          </a:p>
          <a:p>
            <a:pPr lvl="1"/>
            <a:r>
              <a:rPr lang="en-US" dirty="0" smtClean="0">
                <a:solidFill>
                  <a:schemeClr val="tx1"/>
                </a:solidFill>
              </a:rPr>
              <a:t>What programs and services stand out?</a:t>
            </a:r>
          </a:p>
          <a:p>
            <a:pPr lvl="1"/>
            <a:r>
              <a:rPr lang="en-US" dirty="0" smtClean="0">
                <a:solidFill>
                  <a:schemeClr val="tx1"/>
                </a:solidFill>
              </a:rPr>
              <a:t>What programs and/or services might not be working as well?</a:t>
            </a:r>
            <a:endParaRPr lang="en-US" dirty="0">
              <a:solidFill>
                <a:schemeClr val="tx1"/>
              </a:solidFill>
            </a:endParaRPr>
          </a:p>
          <a:p>
            <a:r>
              <a:rPr lang="en-US" b="1" dirty="0" smtClean="0">
                <a:solidFill>
                  <a:schemeClr val="tx1"/>
                </a:solidFill>
              </a:rPr>
              <a:t>Remaining Needs</a:t>
            </a:r>
          </a:p>
          <a:p>
            <a:pPr lvl="1"/>
            <a:r>
              <a:rPr lang="en-US" dirty="0" smtClean="0">
                <a:solidFill>
                  <a:schemeClr val="tx1"/>
                </a:solidFill>
              </a:rPr>
              <a:t>Who isn’t getting services?</a:t>
            </a:r>
          </a:p>
          <a:p>
            <a:pPr lvl="1"/>
            <a:r>
              <a:rPr lang="en-US" dirty="0" smtClean="0">
                <a:solidFill>
                  <a:schemeClr val="tx1"/>
                </a:solidFill>
              </a:rPr>
              <a:t>What types of programs and services are missing?</a:t>
            </a:r>
          </a:p>
        </p:txBody>
      </p:sp>
      <p:sp>
        <p:nvSpPr>
          <p:cNvPr id="5" name="Text Placeholder 4"/>
          <p:cNvSpPr>
            <a:spLocks noGrp="1"/>
          </p:cNvSpPr>
          <p:nvPr>
            <p:ph type="body" sz="quarter" idx="3"/>
          </p:nvPr>
        </p:nvSpPr>
        <p:spPr/>
        <p:txBody>
          <a:bodyPr/>
          <a:lstStyle/>
          <a:p>
            <a:r>
              <a:rPr lang="en-US" dirty="0" smtClean="0"/>
              <a:t>Program Planning </a:t>
            </a:r>
            <a:endParaRPr lang="en-US" dirty="0"/>
          </a:p>
        </p:txBody>
      </p:sp>
      <p:sp>
        <p:nvSpPr>
          <p:cNvPr id="6" name="Content Placeholder 5"/>
          <p:cNvSpPr>
            <a:spLocks noGrp="1"/>
          </p:cNvSpPr>
          <p:nvPr>
            <p:ph sz="quarter" idx="4"/>
          </p:nvPr>
        </p:nvSpPr>
        <p:spPr/>
        <p:txBody>
          <a:bodyPr>
            <a:normAutofit/>
          </a:bodyPr>
          <a:lstStyle/>
          <a:p>
            <a:r>
              <a:rPr lang="en-US" dirty="0" smtClean="0">
                <a:solidFill>
                  <a:schemeClr val="tx1"/>
                </a:solidFill>
              </a:rPr>
              <a:t>What programs and services should we </a:t>
            </a:r>
            <a:r>
              <a:rPr lang="en-US" b="1" dirty="0" smtClean="0">
                <a:solidFill>
                  <a:schemeClr val="tx1"/>
                </a:solidFill>
              </a:rPr>
              <a:t>continue</a:t>
            </a:r>
            <a:r>
              <a:rPr lang="en-US" dirty="0" smtClean="0">
                <a:solidFill>
                  <a:schemeClr val="tx1"/>
                </a:solidFill>
              </a:rPr>
              <a:t> as they are?</a:t>
            </a:r>
          </a:p>
          <a:p>
            <a:r>
              <a:rPr lang="en-US" dirty="0" smtClean="0">
                <a:solidFill>
                  <a:schemeClr val="tx1"/>
                </a:solidFill>
              </a:rPr>
              <a:t>What programs and services should we consider </a:t>
            </a:r>
            <a:r>
              <a:rPr lang="en-US" b="1" dirty="0" smtClean="0">
                <a:solidFill>
                  <a:schemeClr val="tx1"/>
                </a:solidFill>
              </a:rPr>
              <a:t>changing</a:t>
            </a:r>
            <a:r>
              <a:rPr lang="en-US" dirty="0" smtClean="0">
                <a:solidFill>
                  <a:schemeClr val="tx1"/>
                </a:solidFill>
              </a:rPr>
              <a:t>?</a:t>
            </a:r>
          </a:p>
          <a:p>
            <a:r>
              <a:rPr lang="en-US" dirty="0" smtClean="0">
                <a:solidFill>
                  <a:schemeClr val="tx1"/>
                </a:solidFill>
              </a:rPr>
              <a:t>What programs and services do we </a:t>
            </a:r>
            <a:r>
              <a:rPr lang="en-US" b="1" dirty="0" smtClean="0">
                <a:solidFill>
                  <a:schemeClr val="tx1"/>
                </a:solidFill>
              </a:rPr>
              <a:t>not need</a:t>
            </a:r>
            <a:r>
              <a:rPr lang="en-US" dirty="0" smtClean="0">
                <a:solidFill>
                  <a:schemeClr val="tx1"/>
                </a:solidFill>
              </a:rPr>
              <a:t>?</a:t>
            </a:r>
            <a:endParaRPr lang="en-US" dirty="0">
              <a:solidFill>
                <a:schemeClr val="tx1"/>
              </a:solidFill>
            </a:endParaRPr>
          </a:p>
          <a:p>
            <a:r>
              <a:rPr lang="en-US" dirty="0" smtClean="0">
                <a:solidFill>
                  <a:schemeClr val="tx1"/>
                </a:solidFill>
              </a:rPr>
              <a:t>What </a:t>
            </a:r>
            <a:r>
              <a:rPr lang="en-US" b="1" dirty="0" smtClean="0">
                <a:solidFill>
                  <a:schemeClr val="tx1"/>
                </a:solidFill>
              </a:rPr>
              <a:t>new programs </a:t>
            </a:r>
            <a:r>
              <a:rPr lang="en-US" dirty="0" smtClean="0">
                <a:solidFill>
                  <a:schemeClr val="tx1"/>
                </a:solidFill>
              </a:rPr>
              <a:t>might benefit the community?</a:t>
            </a:r>
            <a:endParaRPr lang="en-US" dirty="0">
              <a:solidFill>
                <a:schemeClr val="tx1"/>
              </a:solidFill>
            </a:endParaRPr>
          </a:p>
        </p:txBody>
      </p:sp>
    </p:spTree>
    <p:extLst>
      <p:ext uri="{BB962C8B-B14F-4D97-AF65-F5344CB8AC3E}">
        <p14:creationId xmlns:p14="http://schemas.microsoft.com/office/powerpoint/2010/main" val="2374222440"/>
      </p:ext>
    </p:extLst>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60227" y="320634"/>
            <a:ext cx="9875520" cy="1194064"/>
          </a:xfrm>
        </p:spPr>
        <p:txBody>
          <a:bodyPr/>
          <a:lstStyle/>
          <a:p>
            <a:pPr algn="ctr"/>
            <a:r>
              <a:rPr lang="en-US" dirty="0" smtClean="0"/>
              <a:t>Next Steps	</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35866982"/>
              </p:ext>
            </p:extLst>
          </p:nvPr>
        </p:nvGraphicFramePr>
        <p:xfrm>
          <a:off x="1906524" y="1270000"/>
          <a:ext cx="8378952" cy="52651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normAutofit/>
          </a:bodyPr>
          <a:lstStyle/>
          <a:p>
            <a:fld id="{2DB20B73-776B-433C-BA78-6DDB70621A10}" type="slidenum">
              <a:rPr lang="en-US" smtClean="0"/>
              <a:t>14</a:t>
            </a:fld>
            <a:endParaRPr lang="en-US" dirty="0"/>
          </a:p>
        </p:txBody>
      </p:sp>
    </p:spTree>
    <p:extLst>
      <p:ext uri="{BB962C8B-B14F-4D97-AF65-F5344CB8AC3E}">
        <p14:creationId xmlns:p14="http://schemas.microsoft.com/office/powerpoint/2010/main" val="2596981357"/>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7666" y="1203256"/>
            <a:ext cx="8596668" cy="1409315"/>
          </a:xfrm>
        </p:spPr>
        <p:txBody>
          <a:bodyPr>
            <a:noAutofit/>
          </a:bodyPr>
          <a:lstStyle/>
          <a:p>
            <a:r>
              <a:rPr lang="en-US" sz="4400" dirty="0">
                <a:solidFill>
                  <a:schemeClr val="accent1"/>
                </a:solidFill>
              </a:rPr>
              <a:t>Overview of </a:t>
            </a:r>
            <a:r>
              <a:rPr lang="en-US" sz="4400" dirty="0" smtClean="0">
                <a:solidFill>
                  <a:schemeClr val="accent1"/>
                </a:solidFill>
              </a:rPr>
              <a:t>Mental Health Services Act History &amp;Community </a:t>
            </a:r>
            <a:r>
              <a:rPr lang="en-US" sz="4400" dirty="0">
                <a:solidFill>
                  <a:schemeClr val="accent1"/>
                </a:solidFill>
              </a:rPr>
              <a:t>Planning Process</a:t>
            </a:r>
          </a:p>
        </p:txBody>
      </p:sp>
      <p:sp>
        <p:nvSpPr>
          <p:cNvPr id="3" name="Text Placeholder 2"/>
          <p:cNvSpPr>
            <a:spLocks noGrp="1"/>
          </p:cNvSpPr>
          <p:nvPr>
            <p:ph type="body" idx="1"/>
          </p:nvPr>
        </p:nvSpPr>
        <p:spPr>
          <a:xfrm>
            <a:off x="1797666" y="2612571"/>
            <a:ext cx="8596668" cy="608205"/>
          </a:xfrm>
        </p:spPr>
        <p:txBody>
          <a:bodyPr>
            <a:noAutofit/>
          </a:bodyPr>
          <a:lstStyle/>
          <a:p>
            <a:r>
              <a:rPr lang="en-US" sz="2400" b="1" dirty="0" smtClean="0"/>
              <a:t>What is the MHSA? Why does it exist? </a:t>
            </a:r>
            <a:endParaRPr lang="en-US" sz="2400" b="1"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945" y="3222023"/>
            <a:ext cx="8414110" cy="3282998"/>
          </a:xfrm>
          <a:prstGeom prst="rect">
            <a:avLst/>
          </a:prstGeom>
        </p:spPr>
      </p:pic>
    </p:spTree>
    <p:extLst>
      <p:ext uri="{BB962C8B-B14F-4D97-AF65-F5344CB8AC3E}">
        <p14:creationId xmlns:p14="http://schemas.microsoft.com/office/powerpoint/2010/main" val="3098634381"/>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97666" y="328589"/>
            <a:ext cx="8596668" cy="976982"/>
          </a:xfrm>
        </p:spPr>
        <p:txBody>
          <a:bodyPr>
            <a:normAutofit fontScale="90000"/>
          </a:bodyPr>
          <a:lstStyle/>
          <a:p>
            <a:pPr algn="ctr"/>
            <a:r>
              <a:rPr lang="en-US" dirty="0" smtClean="0"/>
              <a:t>What is the Mental </a:t>
            </a:r>
            <a:r>
              <a:rPr lang="en-US" dirty="0"/>
              <a:t>Health </a:t>
            </a:r>
            <a:r>
              <a:rPr lang="en-US" dirty="0" smtClean="0"/>
              <a:t>Services Act?  </a:t>
            </a:r>
            <a:endParaRPr lang="en-US" dirty="0"/>
          </a:p>
        </p:txBody>
      </p:sp>
      <p:sp>
        <p:nvSpPr>
          <p:cNvPr id="6" name="Content Placeholder 5"/>
          <p:cNvSpPr>
            <a:spLocks noGrp="1"/>
          </p:cNvSpPr>
          <p:nvPr>
            <p:ph idx="1"/>
          </p:nvPr>
        </p:nvSpPr>
        <p:spPr>
          <a:xfrm>
            <a:off x="358524" y="1365688"/>
            <a:ext cx="6943908" cy="5223265"/>
          </a:xfrm>
        </p:spPr>
        <p:txBody>
          <a:bodyPr>
            <a:noAutofit/>
          </a:bodyPr>
          <a:lstStyle/>
          <a:p>
            <a:r>
              <a:rPr lang="en-US" sz="2400" dirty="0" smtClean="0">
                <a:solidFill>
                  <a:schemeClr val="tx1"/>
                </a:solidFill>
              </a:rPr>
              <a:t>Historically, California’s mental health system has been underfunded and inadequate for those with serious mental health needs. </a:t>
            </a:r>
          </a:p>
          <a:p>
            <a:r>
              <a:rPr lang="en-US" sz="2400" dirty="0" smtClean="0">
                <a:solidFill>
                  <a:schemeClr val="tx1"/>
                </a:solidFill>
              </a:rPr>
              <a:t> Advocates campaigned for better mental health services, and in 2004 California Voters passed MHSA (Prop 63).</a:t>
            </a:r>
          </a:p>
          <a:p>
            <a:r>
              <a:rPr lang="en-US" sz="2400" dirty="0" smtClean="0">
                <a:solidFill>
                  <a:schemeClr val="tx1"/>
                </a:solidFill>
              </a:rPr>
              <a:t>MHSA taxes those who make over </a:t>
            </a:r>
            <a:r>
              <a:rPr lang="en-US" sz="2400" dirty="0">
                <a:solidFill>
                  <a:schemeClr val="tx1"/>
                </a:solidFill>
              </a:rPr>
              <a:t>$1 </a:t>
            </a:r>
            <a:r>
              <a:rPr lang="en-US" sz="2400" dirty="0" smtClean="0">
                <a:solidFill>
                  <a:schemeClr val="tx1"/>
                </a:solidFill>
              </a:rPr>
              <a:t>million</a:t>
            </a:r>
          </a:p>
          <a:p>
            <a:pPr lvl="1"/>
            <a:r>
              <a:rPr lang="en-US" dirty="0" smtClean="0">
                <a:solidFill>
                  <a:schemeClr val="tx1"/>
                </a:solidFill>
              </a:rPr>
              <a:t>Funds programs to </a:t>
            </a:r>
            <a:r>
              <a:rPr lang="en-US" sz="2000" dirty="0" smtClean="0">
                <a:solidFill>
                  <a:schemeClr val="tx1"/>
                </a:solidFill>
              </a:rPr>
              <a:t>expand and transform the mental health system to address the needs of the underserved. </a:t>
            </a:r>
          </a:p>
          <a:p>
            <a:r>
              <a:rPr lang="en-US" sz="2400" dirty="0" smtClean="0">
                <a:solidFill>
                  <a:schemeClr val="tx1"/>
                </a:solidFill>
              </a:rPr>
              <a:t>Why does that matter to communities? </a:t>
            </a:r>
          </a:p>
          <a:p>
            <a:pPr lvl="1"/>
            <a:r>
              <a:rPr lang="en-US" sz="2200" dirty="0" smtClean="0">
                <a:solidFill>
                  <a:schemeClr val="tx1"/>
                </a:solidFill>
              </a:rPr>
              <a:t>Communities receive additional funding specifically targeted to the un, under, and inappropriately served.</a:t>
            </a:r>
            <a:endParaRPr lang="en-US" sz="2200" dirty="0">
              <a:solidFill>
                <a:schemeClr val="tx1"/>
              </a:solidFill>
            </a:endParaRPr>
          </a:p>
        </p:txBody>
      </p:sp>
      <p:sp>
        <p:nvSpPr>
          <p:cNvPr id="4" name="Slide Number Placeholder 3"/>
          <p:cNvSpPr>
            <a:spLocks noGrp="1"/>
          </p:cNvSpPr>
          <p:nvPr>
            <p:ph type="sldNum" sz="quarter" idx="12"/>
          </p:nvPr>
        </p:nvSpPr>
        <p:spPr/>
        <p:txBody>
          <a:bodyPr>
            <a:normAutofit/>
          </a:bodyPr>
          <a:lstStyle/>
          <a:p>
            <a:fld id="{2DB20B73-776B-433C-BA78-6DDB70621A10}" type="slidenum">
              <a:rPr lang="en-US" smtClean="0"/>
              <a:t>3</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9594" y="1591737"/>
            <a:ext cx="3739871" cy="4345925"/>
          </a:xfrm>
          <a:prstGeom prst="rect">
            <a:avLst/>
          </a:prstGeom>
        </p:spPr>
        <p:style>
          <a:lnRef idx="2">
            <a:schemeClr val="accent1">
              <a:shade val="50000"/>
            </a:schemeClr>
          </a:lnRef>
          <a:fillRef idx="1">
            <a:schemeClr val="accent1"/>
          </a:fillRef>
          <a:effectRef idx="0">
            <a:schemeClr val="accent1"/>
          </a:effectRef>
          <a:fontRef idx="minor">
            <a:schemeClr val="lt1"/>
          </a:fontRef>
        </p:style>
      </p:pic>
    </p:spTree>
    <p:extLst>
      <p:ext uri="{BB962C8B-B14F-4D97-AF65-F5344CB8AC3E}">
        <p14:creationId xmlns:p14="http://schemas.microsoft.com/office/powerpoint/2010/main" val="1762435192"/>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1158240" y="409485"/>
            <a:ext cx="9875520" cy="993723"/>
          </a:xfrm>
        </p:spPr>
        <p:txBody>
          <a:bodyPr>
            <a:normAutofit/>
          </a:bodyPr>
          <a:lstStyle/>
          <a:p>
            <a:pPr algn="ctr" eaLnBrk="1" hangingPunct="1"/>
            <a:r>
              <a:rPr lang="en-US" dirty="0" smtClean="0"/>
              <a:t>Community Planning Process</a:t>
            </a:r>
          </a:p>
        </p:txBody>
      </p:sp>
      <p:sp>
        <p:nvSpPr>
          <p:cNvPr id="8" name="Rectangle 3"/>
          <p:cNvSpPr>
            <a:spLocks noGrp="1" noChangeArrowheads="1"/>
          </p:cNvSpPr>
          <p:nvPr>
            <p:ph idx="1"/>
          </p:nvPr>
        </p:nvSpPr>
        <p:spPr>
          <a:xfrm>
            <a:off x="713014" y="1829410"/>
            <a:ext cx="10901054" cy="2060201"/>
          </a:xfrm>
        </p:spPr>
        <p:txBody>
          <a:bodyPr>
            <a:normAutofit/>
          </a:bodyPr>
          <a:lstStyle/>
          <a:p>
            <a:pPr marL="0" indent="0" algn="ctr">
              <a:buNone/>
            </a:pPr>
            <a:r>
              <a:rPr lang="en-US" sz="3200" dirty="0">
                <a:solidFill>
                  <a:schemeClr val="tx1"/>
                </a:solidFill>
              </a:rPr>
              <a:t>The MHSA intends that </a:t>
            </a:r>
            <a:r>
              <a:rPr lang="en-US" sz="3200" dirty="0" smtClean="0">
                <a:solidFill>
                  <a:schemeClr val="tx1"/>
                </a:solidFill>
              </a:rPr>
              <a:t>stakeholders meaningfully contribute to the </a:t>
            </a:r>
            <a:r>
              <a:rPr lang="en-US" sz="3200" b="1" dirty="0" smtClean="0">
                <a:solidFill>
                  <a:schemeClr val="tx1"/>
                </a:solidFill>
              </a:rPr>
              <a:t>planning, design, implementation, and evaluation</a:t>
            </a:r>
            <a:r>
              <a:rPr lang="en-US" sz="3200" dirty="0" smtClean="0">
                <a:solidFill>
                  <a:schemeClr val="tx1"/>
                </a:solidFill>
              </a:rPr>
              <a:t> of MHSA-funded programs.</a:t>
            </a:r>
          </a:p>
        </p:txBody>
      </p:sp>
      <p:sp>
        <p:nvSpPr>
          <p:cNvPr id="9" name="Slide Number Placeholder 1"/>
          <p:cNvSpPr>
            <a:spLocks noGrp="1"/>
          </p:cNvSpPr>
          <p:nvPr>
            <p:ph type="sldNum" sz="quarter" idx="12"/>
          </p:nvPr>
        </p:nvSpPr>
        <p:spPr/>
        <p:txBody>
          <a:bodyPr>
            <a:normAutofit/>
          </a:bodyPr>
          <a:lstStyle/>
          <a:p>
            <a:pPr>
              <a:defRPr/>
            </a:pPr>
            <a:fld id="{27651F91-CF4C-4BC7-AFB0-1F741D8BA500}" type="slidenum">
              <a:rPr lang="en-US" smtClean="0"/>
              <a:pPr>
                <a:defRPr/>
              </a:pPr>
              <a:t>4</a:t>
            </a:fld>
            <a:endParaRPr lang="en-US" dirty="0"/>
          </a:p>
        </p:txBody>
      </p:sp>
      <p:sp>
        <p:nvSpPr>
          <p:cNvPr id="5" name="Rectangle 3"/>
          <p:cNvSpPr txBox="1">
            <a:spLocks noChangeArrowheads="1"/>
          </p:cNvSpPr>
          <p:nvPr/>
        </p:nvSpPr>
        <p:spPr>
          <a:xfrm>
            <a:off x="629392" y="3625204"/>
            <a:ext cx="10984676" cy="2202839"/>
          </a:xfrm>
          <a:prstGeom prst="rect">
            <a:avLst/>
          </a:prstGeom>
        </p:spPr>
        <p:txBody>
          <a:bodyPr vert="horz" numCol="2">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sz="2000" dirty="0"/>
              <a:t>Adults and seniors with severe mental illness</a:t>
            </a:r>
          </a:p>
          <a:p>
            <a:r>
              <a:rPr lang="en-US" sz="2000" dirty="0"/>
              <a:t>Families of children, adults, and seniors with severe mental illness</a:t>
            </a:r>
          </a:p>
          <a:p>
            <a:r>
              <a:rPr lang="en-US" sz="2000" dirty="0"/>
              <a:t>Providers of mental health services</a:t>
            </a:r>
          </a:p>
          <a:p>
            <a:r>
              <a:rPr lang="en-US" sz="2000" dirty="0"/>
              <a:t>Law enforcement agencies</a:t>
            </a:r>
          </a:p>
          <a:p>
            <a:r>
              <a:rPr lang="en-US" sz="2000" dirty="0"/>
              <a:t>Education agencies</a:t>
            </a:r>
          </a:p>
          <a:p>
            <a:endParaRPr lang="en-US" sz="2000" dirty="0"/>
          </a:p>
          <a:p>
            <a:r>
              <a:rPr lang="en-US" sz="2000" dirty="0"/>
              <a:t>Social services agencies</a:t>
            </a:r>
          </a:p>
          <a:p>
            <a:r>
              <a:rPr lang="en-US" sz="2000" dirty="0"/>
              <a:t>Veterans and representatives from veterans organizations</a:t>
            </a:r>
          </a:p>
          <a:p>
            <a:r>
              <a:rPr lang="en-US" sz="2000" dirty="0"/>
              <a:t>Providers of alcohol and drug services</a:t>
            </a:r>
          </a:p>
          <a:p>
            <a:r>
              <a:rPr lang="en-US" sz="2000" dirty="0"/>
              <a:t>Health care organizations</a:t>
            </a:r>
          </a:p>
          <a:p>
            <a:r>
              <a:rPr lang="en-US" sz="2000" dirty="0"/>
              <a:t>Other important </a:t>
            </a:r>
            <a:r>
              <a:rPr lang="en-US" sz="2000" dirty="0" smtClean="0"/>
              <a:t>interests</a:t>
            </a:r>
            <a:endParaRPr lang="en-US" sz="2000" dirty="0"/>
          </a:p>
        </p:txBody>
      </p:sp>
    </p:spTree>
    <p:extLst>
      <p:ext uri="{BB962C8B-B14F-4D97-AF65-F5344CB8AC3E}">
        <p14:creationId xmlns:p14="http://schemas.microsoft.com/office/powerpoint/2010/main" val="731769960"/>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58240" y="415526"/>
            <a:ext cx="9875520" cy="1076696"/>
          </a:xfrm>
        </p:spPr>
        <p:txBody>
          <a:bodyPr/>
          <a:lstStyle/>
          <a:p>
            <a:pPr algn="ctr"/>
            <a:r>
              <a:rPr lang="en-US" dirty="0" smtClean="0"/>
              <a:t>MHSA Core Values</a:t>
            </a:r>
          </a:p>
        </p:txBody>
      </p:sp>
      <p:sp>
        <p:nvSpPr>
          <p:cNvPr id="2" name="Slide Number Placeholder 1"/>
          <p:cNvSpPr>
            <a:spLocks noGrp="1"/>
          </p:cNvSpPr>
          <p:nvPr>
            <p:ph type="sldNum" sz="quarter" idx="12"/>
          </p:nvPr>
        </p:nvSpPr>
        <p:spPr/>
        <p:txBody>
          <a:bodyPr>
            <a:normAutofit/>
          </a:bodyPr>
          <a:lstStyle/>
          <a:p>
            <a:fld id="{27651F91-CF4C-4BC7-AFB0-1F741D8BA500}" type="slidenum">
              <a:rPr lang="en-US" smtClean="0"/>
              <a:pPr/>
              <a:t>5</a:t>
            </a:fld>
            <a:endParaRPr lang="en-US" dirty="0"/>
          </a:p>
        </p:txBody>
      </p:sp>
      <p:graphicFrame>
        <p:nvGraphicFramePr>
          <p:cNvPr id="4" name="Diagram 3"/>
          <p:cNvGraphicFramePr/>
          <p:nvPr>
            <p:extLst>
              <p:ext uri="{D42A27DB-BD31-4B8C-83A1-F6EECF244321}">
                <p14:modId xmlns:p14="http://schemas.microsoft.com/office/powerpoint/2010/main" val="1099252680"/>
              </p:ext>
            </p:extLst>
          </p:nvPr>
        </p:nvGraphicFramePr>
        <p:xfrm>
          <a:off x="1944624" y="1464306"/>
          <a:ext cx="8302752" cy="4731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505606" y="3640751"/>
            <a:ext cx="1180788" cy="830997"/>
          </a:xfrm>
          <a:prstGeom prst="rect">
            <a:avLst/>
          </a:prstGeom>
          <a:noFill/>
        </p:spPr>
        <p:txBody>
          <a:bodyPr wrap="square" rtlCol="0">
            <a:spAutoFit/>
          </a:bodyPr>
          <a:lstStyle/>
          <a:p>
            <a:pPr algn="ctr"/>
            <a:r>
              <a:rPr lang="en-US" sz="2400" b="1" dirty="0"/>
              <a:t>Core</a:t>
            </a:r>
          </a:p>
          <a:p>
            <a:pPr algn="ctr"/>
            <a:r>
              <a:rPr lang="en-US" sz="2400" b="1" dirty="0"/>
              <a:t>Values</a:t>
            </a:r>
            <a:endParaRPr lang="en-US" b="1" dirty="0"/>
          </a:p>
        </p:txBody>
      </p:sp>
    </p:spTree>
    <p:extLst>
      <p:ext uri="{BB962C8B-B14F-4D97-AF65-F5344CB8AC3E}">
        <p14:creationId xmlns:p14="http://schemas.microsoft.com/office/powerpoint/2010/main" val="869026666"/>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60227" y="309246"/>
            <a:ext cx="9875520" cy="1111590"/>
          </a:xfrm>
        </p:spPr>
        <p:txBody>
          <a:bodyPr>
            <a:normAutofit/>
          </a:bodyPr>
          <a:lstStyle/>
          <a:p>
            <a:pPr algn="ctr"/>
            <a:r>
              <a:rPr lang="en-US" dirty="0" smtClean="0"/>
              <a:t>MHSA Components</a:t>
            </a: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776972780"/>
              </p:ext>
            </p:extLst>
          </p:nvPr>
        </p:nvGraphicFramePr>
        <p:xfrm>
          <a:off x="633931" y="1420836"/>
          <a:ext cx="7472245" cy="32215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normAutofit/>
          </a:bodyPr>
          <a:lstStyle/>
          <a:p>
            <a:fld id="{2DB20B73-776B-433C-BA78-6DDB70621A10}" type="slidenum">
              <a:rPr lang="en-US" smtClean="0"/>
              <a:t>6</a:t>
            </a:fld>
            <a:endParaRPr lang="en-US" dirty="0"/>
          </a:p>
        </p:txBody>
      </p:sp>
      <p:grpSp>
        <p:nvGrpSpPr>
          <p:cNvPr id="6" name="Group 5"/>
          <p:cNvGrpSpPr/>
          <p:nvPr/>
        </p:nvGrpSpPr>
        <p:grpSpPr>
          <a:xfrm>
            <a:off x="8252724" y="1420836"/>
            <a:ext cx="3462965" cy="4937761"/>
            <a:chOff x="5763351" y="1536397"/>
            <a:chExt cx="3139580" cy="3808531"/>
          </a:xfrm>
        </p:grpSpPr>
        <p:graphicFrame>
          <p:nvGraphicFramePr>
            <p:cNvPr id="8" name="Chart 7"/>
            <p:cNvGraphicFramePr/>
            <p:nvPr>
              <p:extLst>
                <p:ext uri="{D42A27DB-BD31-4B8C-83A1-F6EECF244321}">
                  <p14:modId xmlns:p14="http://schemas.microsoft.com/office/powerpoint/2010/main" val="81929555"/>
                </p:ext>
              </p:extLst>
            </p:nvPr>
          </p:nvGraphicFramePr>
          <p:xfrm>
            <a:off x="5763351" y="1536397"/>
            <a:ext cx="3139580" cy="3359800"/>
          </p:xfrm>
          <a:graphic>
            <a:graphicData uri="http://schemas.openxmlformats.org/drawingml/2006/chart">
              <c:chart xmlns:c="http://schemas.openxmlformats.org/drawingml/2006/chart" xmlns:r="http://schemas.openxmlformats.org/officeDocument/2006/relationships" r:id="rId8"/>
            </a:graphicData>
          </a:graphic>
        </p:graphicFrame>
        <p:sp>
          <p:nvSpPr>
            <p:cNvPr id="9" name="TextBox 1"/>
            <p:cNvSpPr txBox="1"/>
            <p:nvPr/>
          </p:nvSpPr>
          <p:spPr>
            <a:xfrm>
              <a:off x="5893725" y="4791267"/>
              <a:ext cx="3009206" cy="55366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t>*Counties received 10-year allocations for WET and CFTN activities</a:t>
              </a:r>
              <a:endParaRPr lang="en-US" sz="1400" dirty="0"/>
            </a:p>
          </p:txBody>
        </p:sp>
      </p:grpSp>
      <p:graphicFrame>
        <p:nvGraphicFramePr>
          <p:cNvPr id="10" name="Table 9"/>
          <p:cNvGraphicFramePr>
            <a:graphicFrameLocks noGrp="1"/>
          </p:cNvGraphicFramePr>
          <p:nvPr>
            <p:extLst>
              <p:ext uri="{D42A27DB-BD31-4B8C-83A1-F6EECF244321}">
                <p14:modId xmlns:p14="http://schemas.microsoft.com/office/powerpoint/2010/main" val="3155349449"/>
              </p:ext>
            </p:extLst>
          </p:nvPr>
        </p:nvGraphicFramePr>
        <p:xfrm>
          <a:off x="633931" y="4922497"/>
          <a:ext cx="7472246" cy="1570309"/>
        </p:xfrm>
        <a:graphic>
          <a:graphicData uri="http://schemas.openxmlformats.org/drawingml/2006/table">
            <a:tbl>
              <a:tblPr firstRow="1" bandRow="1">
                <a:tableStyleId>{5C22544A-7EE6-4342-B048-85BDC9FD1C3A}</a:tableStyleId>
              </a:tblPr>
              <a:tblGrid>
                <a:gridCol w="3736123">
                  <a:extLst>
                    <a:ext uri="{9D8B030D-6E8A-4147-A177-3AD203B41FA5}">
                      <a16:colId xmlns:a16="http://schemas.microsoft.com/office/drawing/2014/main" val="1189673848"/>
                    </a:ext>
                  </a:extLst>
                </a:gridCol>
                <a:gridCol w="3736123">
                  <a:extLst>
                    <a:ext uri="{9D8B030D-6E8A-4147-A177-3AD203B41FA5}">
                      <a16:colId xmlns:a16="http://schemas.microsoft.com/office/drawing/2014/main" val="4065316847"/>
                    </a:ext>
                  </a:extLst>
                </a:gridCol>
              </a:tblGrid>
              <a:tr h="655909">
                <a:tc>
                  <a:txBody>
                    <a:bodyPr/>
                    <a:lstStyle/>
                    <a:p>
                      <a:pPr lvl="0" algn="ctr" rtl="0"/>
                      <a:r>
                        <a:rPr lang="en-US" b="1" dirty="0" smtClean="0"/>
                        <a:t>CFTN: Capital Facilities &amp; Technology Needs</a:t>
                      </a:r>
                      <a:endParaRPr lang="en-US" dirty="0" smtClean="0"/>
                    </a:p>
                  </a:txBody>
                  <a:tcPr/>
                </a:tc>
                <a:tc>
                  <a:txBody>
                    <a:bodyPr/>
                    <a:lstStyle/>
                    <a:p>
                      <a:pPr lvl="0" algn="ctr" rtl="0"/>
                      <a:r>
                        <a:rPr lang="en-US" b="1" dirty="0" smtClean="0"/>
                        <a:t>WET: Workforce Education &amp; Training </a:t>
                      </a:r>
                      <a:endParaRPr lang="en-US" dirty="0" smtClean="0"/>
                    </a:p>
                  </a:txBody>
                  <a:tcPr/>
                </a:tc>
                <a:extLst>
                  <a:ext uri="{0D108BD9-81ED-4DB2-BD59-A6C34878D82A}">
                    <a16:rowId xmlns:a16="http://schemas.microsoft.com/office/drawing/2014/main" val="92433673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Infrastructure development to support electronic health records and facilities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Support to build, retain, and train a competent public mental health workforce</a:t>
                      </a:r>
                    </a:p>
                  </a:txBody>
                  <a:tcPr/>
                </a:tc>
                <a:extLst>
                  <a:ext uri="{0D108BD9-81ED-4DB2-BD59-A6C34878D82A}">
                    <a16:rowId xmlns:a16="http://schemas.microsoft.com/office/drawing/2014/main" val="3657312891"/>
                  </a:ext>
                </a:extLst>
              </a:tr>
            </a:tbl>
          </a:graphicData>
        </a:graphic>
      </p:graphicFrame>
    </p:spTree>
    <p:extLst>
      <p:ext uri="{BB962C8B-B14F-4D97-AF65-F5344CB8AC3E}">
        <p14:creationId xmlns:p14="http://schemas.microsoft.com/office/powerpoint/2010/main" val="3598304753"/>
      </p:ext>
    </p:extLst>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609600"/>
            <a:ext cx="9875520" cy="1356360"/>
          </a:xfrm>
        </p:spPr>
        <p:txBody>
          <a:bodyPr/>
          <a:lstStyle/>
          <a:p>
            <a:pPr algn="ctr"/>
            <a:r>
              <a:rPr lang="en-US" dirty="0" smtClean="0"/>
              <a:t>MHSA Annual Update Process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36179970"/>
              </p:ext>
            </p:extLst>
          </p:nvPr>
        </p:nvGraphicFramePr>
        <p:xfrm>
          <a:off x="1143000" y="1965960"/>
          <a:ext cx="9872663" cy="43856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8353330"/>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978" y="320352"/>
            <a:ext cx="11071274" cy="732379"/>
          </a:xfrm>
        </p:spPr>
        <p:txBody>
          <a:bodyPr>
            <a:normAutofit fontScale="90000"/>
          </a:bodyPr>
          <a:lstStyle/>
          <a:p>
            <a:pPr algn="ctr"/>
            <a:r>
              <a:rPr lang="en-US" dirty="0" smtClean="0"/>
              <a:t>What is currently funded for Children and Youth?</a:t>
            </a:r>
            <a:endParaRPr lang="en-US" dirty="0"/>
          </a:p>
        </p:txBody>
      </p:sp>
      <p:sp>
        <p:nvSpPr>
          <p:cNvPr id="3" name="Slide Number Placeholder 2"/>
          <p:cNvSpPr>
            <a:spLocks noGrp="1"/>
          </p:cNvSpPr>
          <p:nvPr>
            <p:ph type="sldNum" sz="quarter" idx="12"/>
          </p:nvPr>
        </p:nvSpPr>
        <p:spPr/>
        <p:txBody>
          <a:bodyPr>
            <a:normAutofit/>
          </a:bodyPr>
          <a:lstStyle/>
          <a:p>
            <a:fld id="{2DB20B73-776B-433C-BA78-6DDB70621A10}" type="slidenum">
              <a:rPr lang="en-US" smtClean="0"/>
              <a:t>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443951376"/>
              </p:ext>
            </p:extLst>
          </p:nvPr>
        </p:nvGraphicFramePr>
        <p:xfrm>
          <a:off x="361871" y="1052731"/>
          <a:ext cx="5588763" cy="5429978"/>
        </p:xfrm>
        <a:graphic>
          <a:graphicData uri="http://schemas.openxmlformats.org/drawingml/2006/table">
            <a:tbl>
              <a:tblPr firstRow="1" bandRow="1">
                <a:tableStyleId>{5C22544A-7EE6-4342-B048-85BDC9FD1C3A}</a:tableStyleId>
              </a:tblPr>
              <a:tblGrid>
                <a:gridCol w="1016763">
                  <a:extLst>
                    <a:ext uri="{9D8B030D-6E8A-4147-A177-3AD203B41FA5}">
                      <a16:colId xmlns:a16="http://schemas.microsoft.com/office/drawing/2014/main" val="20000"/>
                    </a:ext>
                  </a:extLst>
                </a:gridCol>
                <a:gridCol w="1286152">
                  <a:extLst>
                    <a:ext uri="{9D8B030D-6E8A-4147-A177-3AD203B41FA5}">
                      <a16:colId xmlns:a16="http://schemas.microsoft.com/office/drawing/2014/main" val="20001"/>
                    </a:ext>
                  </a:extLst>
                </a:gridCol>
                <a:gridCol w="3285848">
                  <a:extLst>
                    <a:ext uri="{9D8B030D-6E8A-4147-A177-3AD203B41FA5}">
                      <a16:colId xmlns:a16="http://schemas.microsoft.com/office/drawing/2014/main" val="20002"/>
                    </a:ext>
                  </a:extLst>
                </a:gridCol>
              </a:tblGrid>
              <a:tr h="387925">
                <a:tc>
                  <a:txBody>
                    <a:bodyPr/>
                    <a:lstStyle/>
                    <a:p>
                      <a:pPr algn="ctr"/>
                      <a:endParaRPr lang="en-US" dirty="0"/>
                    </a:p>
                  </a:txBody>
                  <a:tcPr/>
                </a:tc>
                <a:tc>
                  <a:txBody>
                    <a:bodyPr/>
                    <a:lstStyle/>
                    <a:p>
                      <a:pPr algn="ctr"/>
                      <a:r>
                        <a:rPr lang="en-US" sz="1400" b="1" kern="1200" dirty="0" smtClean="0">
                          <a:solidFill>
                            <a:schemeClr val="lt1"/>
                          </a:solidFill>
                          <a:latin typeface="+mn-lt"/>
                          <a:ea typeface="+mn-ea"/>
                          <a:cs typeface="+mn-cs"/>
                        </a:rPr>
                        <a:t>Program</a:t>
                      </a:r>
                      <a:endParaRPr lang="en-US" sz="1400" b="1" kern="1200" dirty="0">
                        <a:solidFill>
                          <a:schemeClr val="lt1"/>
                        </a:solidFill>
                        <a:latin typeface="+mn-lt"/>
                        <a:ea typeface="+mn-ea"/>
                        <a:cs typeface="+mn-cs"/>
                      </a:endParaRPr>
                    </a:p>
                  </a:txBody>
                  <a:tcPr/>
                </a:tc>
                <a:tc>
                  <a:txBody>
                    <a:bodyPr/>
                    <a:lstStyle/>
                    <a:p>
                      <a:pPr marL="0" algn="ctr" defTabSz="914400" rtl="0" eaLnBrk="1" latinLnBrk="0" hangingPunct="1"/>
                      <a:r>
                        <a:rPr lang="en-US" sz="1400" b="1" kern="1200" dirty="0" smtClean="0">
                          <a:solidFill>
                            <a:schemeClr val="lt1"/>
                          </a:solidFill>
                          <a:latin typeface="+mn-lt"/>
                          <a:ea typeface="+mn-ea"/>
                          <a:cs typeface="+mn-cs"/>
                        </a:rPr>
                        <a:t>Program Description </a:t>
                      </a:r>
                      <a:endParaRPr lang="en-US" sz="1400" b="1" kern="1200" dirty="0">
                        <a:solidFill>
                          <a:schemeClr val="lt1"/>
                        </a:solidFill>
                        <a:latin typeface="+mn-lt"/>
                        <a:ea typeface="+mn-ea"/>
                        <a:cs typeface="+mn-cs"/>
                      </a:endParaRPr>
                    </a:p>
                  </a:txBody>
                  <a:tcPr/>
                </a:tc>
                <a:extLst>
                  <a:ext uri="{0D108BD9-81ED-4DB2-BD59-A6C34878D82A}">
                    <a16:rowId xmlns:a16="http://schemas.microsoft.com/office/drawing/2014/main" val="10000"/>
                  </a:ext>
                </a:extLst>
              </a:tr>
              <a:tr h="1496402">
                <a:tc>
                  <a:txBody>
                    <a:bodyPr/>
                    <a:lstStyle/>
                    <a:p>
                      <a:r>
                        <a:rPr lang="en-US" sz="1400" dirty="0" smtClean="0"/>
                        <a:t>PEI</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Early Childhood Access &amp; Linkage</a:t>
                      </a:r>
                      <a:r>
                        <a:rPr lang="en-US" sz="1400" baseline="0" dirty="0" smtClean="0"/>
                        <a:t> to Service Program</a:t>
                      </a:r>
                      <a:endParaRPr lang="en-US" sz="1400" dirty="0" smtClean="0"/>
                    </a:p>
                  </a:txBody>
                  <a:tcPr/>
                </a:tc>
                <a:tc>
                  <a:txBody>
                    <a:bodyPr/>
                    <a:lstStyle/>
                    <a:p>
                      <a:pPr marL="0" indent="0">
                        <a:buFont typeface="Arial" panose="020B0604020202020204" pitchFamily="34" charset="0"/>
                        <a:buNone/>
                      </a:pPr>
                      <a:r>
                        <a:rPr lang="en-US" sz="1400" dirty="0" smtClean="0"/>
                        <a:t>Implements</a:t>
                      </a:r>
                      <a:r>
                        <a:rPr lang="en-US" sz="1400" baseline="0" dirty="0" smtClean="0"/>
                        <a:t> universal screening and service linkage. Strengthens identification and linkage to services for children and identifies the appropriate level of care.</a:t>
                      </a:r>
                      <a:endParaRPr lang="en-US" sz="1400" dirty="0"/>
                    </a:p>
                  </a:txBody>
                  <a:tcPr/>
                </a:tc>
                <a:extLst>
                  <a:ext uri="{0D108BD9-81ED-4DB2-BD59-A6C34878D82A}">
                    <a16:rowId xmlns:a16="http://schemas.microsoft.com/office/drawing/2014/main" val="10001"/>
                  </a:ext>
                </a:extLst>
              </a:tr>
              <a:tr h="1246774">
                <a:tc>
                  <a:txBody>
                    <a:bodyPr/>
                    <a:lstStyle/>
                    <a:p>
                      <a:r>
                        <a:rPr lang="en-US" sz="1400" dirty="0" smtClean="0"/>
                        <a:t>PEI</a:t>
                      </a:r>
                    </a:p>
                    <a:p>
                      <a:r>
                        <a:rPr lang="en-US" sz="1400" dirty="0" smtClean="0"/>
                        <a:t> </a:t>
                      </a:r>
                      <a:endParaRPr lang="en-US" sz="1400" dirty="0"/>
                    </a:p>
                  </a:txBody>
                  <a:tcPr/>
                </a:tc>
                <a:tc>
                  <a:txBody>
                    <a:bodyPr/>
                    <a:lstStyle/>
                    <a:p>
                      <a:r>
                        <a:rPr lang="en-US" sz="1400" dirty="0" smtClean="0"/>
                        <a:t>School</a:t>
                      </a:r>
                      <a:r>
                        <a:rPr lang="en-US" sz="1400" baseline="0" dirty="0" smtClean="0"/>
                        <a:t> and Community-based Mentorship program </a:t>
                      </a:r>
                      <a:endParaRPr lang="en-US" sz="1400" dirty="0"/>
                    </a:p>
                  </a:txBody>
                  <a:tcPr/>
                </a:tc>
                <a:tc>
                  <a:txBody>
                    <a:bodyPr/>
                    <a:lstStyle/>
                    <a:p>
                      <a:pPr lvl="0"/>
                      <a:r>
                        <a:rPr kumimoji="0" lang="en-US" sz="1400" i="0" kern="1200" dirty="0" smtClean="0">
                          <a:solidFill>
                            <a:schemeClr val="dk1"/>
                          </a:solidFill>
                          <a:effectLst/>
                          <a:latin typeface="+mn-lt"/>
                          <a:ea typeface="+mn-ea"/>
                          <a:cs typeface="+mn-cs"/>
                        </a:rPr>
                        <a:t>Provides school-based educational presentations about mental health.</a:t>
                      </a:r>
                    </a:p>
                    <a:p>
                      <a:pPr lvl="0"/>
                      <a:r>
                        <a:rPr kumimoji="0" lang="en-US" sz="1400" i="0" kern="1200" dirty="0" smtClean="0">
                          <a:solidFill>
                            <a:schemeClr val="dk1"/>
                          </a:solidFill>
                          <a:effectLst/>
                          <a:latin typeface="+mn-lt"/>
                          <a:ea typeface="+mn-ea"/>
                          <a:cs typeface="+mn-cs"/>
                        </a:rPr>
                        <a:t>Creates afterschool mentorship and activity-based resiliency programming.</a:t>
                      </a:r>
                    </a:p>
                    <a:p>
                      <a:pPr lvl="0"/>
                      <a:endParaRPr kumimoji="0" lang="en-US" sz="1400" i="1" kern="1200" dirty="0" smtClean="0">
                        <a:solidFill>
                          <a:schemeClr val="dk1"/>
                        </a:solidFill>
                        <a:effectLst/>
                        <a:latin typeface="+mn-lt"/>
                        <a:ea typeface="+mn-ea"/>
                        <a:cs typeface="+mn-cs"/>
                      </a:endParaRPr>
                    </a:p>
                  </a:txBody>
                  <a:tcPr/>
                </a:tc>
                <a:extLst>
                  <a:ext uri="{0D108BD9-81ED-4DB2-BD59-A6C34878D82A}">
                    <a16:rowId xmlns:a16="http://schemas.microsoft.com/office/drawing/2014/main" val="10002"/>
                  </a:ext>
                </a:extLst>
              </a:tr>
              <a:tr h="759293">
                <a:tc rowSpan="3">
                  <a:txBody>
                    <a:bodyPr/>
                    <a:lstStyle/>
                    <a:p>
                      <a:r>
                        <a:rPr lang="en-US" sz="1400" dirty="0" smtClean="0"/>
                        <a:t>CSS</a:t>
                      </a:r>
                      <a:endParaRPr lang="en-US" sz="1400" dirty="0"/>
                    </a:p>
                  </a:txBody>
                  <a:tcPr/>
                </a:tc>
                <a:tc rowSpan="3">
                  <a:txBody>
                    <a:bodyPr/>
                    <a:lstStyle/>
                    <a:p>
                      <a:r>
                        <a:rPr lang="en-US" sz="1400" dirty="0" smtClean="0"/>
                        <a:t>Children’s Mental Health</a:t>
                      </a:r>
                      <a:r>
                        <a:rPr lang="en-US" sz="1400" baseline="0" dirty="0" smtClean="0"/>
                        <a:t> Services </a:t>
                      </a:r>
                      <a:endParaRPr lang="en-US" sz="1400" dirty="0"/>
                    </a:p>
                  </a:txBody>
                  <a:tcPr/>
                </a:tc>
                <a:tc>
                  <a:txBody>
                    <a:bodyPr/>
                    <a:lstStyle/>
                    <a:p>
                      <a:r>
                        <a:rPr lang="en-US" sz="1400" baseline="0" dirty="0" smtClean="0"/>
                        <a:t>Outreach and Engagement to connect children/families to services.</a:t>
                      </a:r>
                      <a:endParaRPr lang="en-US" sz="1400" dirty="0"/>
                    </a:p>
                  </a:txBody>
                  <a:tcPr/>
                </a:tc>
                <a:extLst>
                  <a:ext uri="{0D108BD9-81ED-4DB2-BD59-A6C34878D82A}">
                    <a16:rowId xmlns:a16="http://schemas.microsoft.com/office/drawing/2014/main" val="10003"/>
                  </a:ext>
                </a:extLst>
              </a:tr>
              <a:tr h="759293">
                <a:tc vMerge="1">
                  <a:txBody>
                    <a:bodyPr/>
                    <a:lstStyle/>
                    <a:p>
                      <a:endParaRPr lang="en-US" sz="1400" dirty="0"/>
                    </a:p>
                  </a:txBody>
                  <a:tcPr/>
                </a:tc>
                <a:tc vMerge="1">
                  <a:txBody>
                    <a:bodyPr/>
                    <a:lstStyle/>
                    <a:p>
                      <a:endParaRPr lang="en-US" sz="1400" dirty="0"/>
                    </a:p>
                  </a:txBody>
                  <a:tcPr/>
                </a:tc>
                <a:tc>
                  <a:txBody>
                    <a:bodyPr/>
                    <a:lstStyle/>
                    <a:p>
                      <a:r>
                        <a:rPr lang="en-US" sz="1400" dirty="0" smtClean="0"/>
                        <a:t>System Development:</a:t>
                      </a:r>
                      <a:r>
                        <a:rPr lang="en-US" sz="1400" baseline="0" dirty="0" smtClean="0"/>
                        <a:t> Services for children with mild to moderate needs.</a:t>
                      </a:r>
                      <a:endParaRPr lang="en-US" sz="1400" dirty="0"/>
                    </a:p>
                  </a:txBody>
                  <a:tcPr/>
                </a:tc>
                <a:extLst>
                  <a:ext uri="{0D108BD9-81ED-4DB2-BD59-A6C34878D82A}">
                    <a16:rowId xmlns:a16="http://schemas.microsoft.com/office/drawing/2014/main" val="10004"/>
                  </a:ext>
                </a:extLst>
              </a:tr>
              <a:tr h="780291">
                <a:tc vMerge="1">
                  <a:txBody>
                    <a:bodyPr/>
                    <a:lstStyle/>
                    <a:p>
                      <a:endParaRPr lang="en-US" sz="1400" dirty="0"/>
                    </a:p>
                  </a:txBody>
                  <a:tcPr/>
                </a:tc>
                <a:tc vMerge="1">
                  <a:txBody>
                    <a:bodyPr/>
                    <a:lstStyle/>
                    <a:p>
                      <a:endParaRPr lang="en-US" sz="1400" dirty="0"/>
                    </a:p>
                  </a:txBody>
                  <a:tcPr/>
                </a:tc>
                <a:tc>
                  <a:txBody>
                    <a:bodyPr/>
                    <a:lstStyle/>
                    <a:p>
                      <a:r>
                        <a:rPr lang="en-US" sz="1400" dirty="0" smtClean="0"/>
                        <a:t>Full</a:t>
                      </a:r>
                      <a:r>
                        <a:rPr lang="en-US" sz="1400" baseline="0" dirty="0" smtClean="0"/>
                        <a:t> Service Partnership: Services for children with the highest level of mental health need. </a:t>
                      </a:r>
                      <a:endParaRPr lang="en-US" sz="1400" dirty="0"/>
                    </a:p>
                  </a:txBody>
                  <a:tcPr/>
                </a:tc>
                <a:extLst>
                  <a:ext uri="{0D108BD9-81ED-4DB2-BD59-A6C34878D82A}">
                    <a16:rowId xmlns:a16="http://schemas.microsoft.com/office/drawing/2014/main" val="1000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950314764"/>
              </p:ext>
            </p:extLst>
          </p:nvPr>
        </p:nvGraphicFramePr>
        <p:xfrm>
          <a:off x="6260123" y="1057693"/>
          <a:ext cx="5546063" cy="5425018"/>
        </p:xfrm>
        <a:graphic>
          <a:graphicData uri="http://schemas.openxmlformats.org/drawingml/2006/table">
            <a:tbl>
              <a:tblPr firstRow="1" bandRow="1">
                <a:tableStyleId>{5C22544A-7EE6-4342-B048-85BDC9FD1C3A}</a:tableStyleId>
              </a:tblPr>
              <a:tblGrid>
                <a:gridCol w="773723">
                  <a:extLst>
                    <a:ext uri="{9D8B030D-6E8A-4147-A177-3AD203B41FA5}">
                      <a16:colId xmlns:a16="http://schemas.microsoft.com/office/drawing/2014/main" val="20000"/>
                    </a:ext>
                  </a:extLst>
                </a:gridCol>
                <a:gridCol w="1547446">
                  <a:extLst>
                    <a:ext uri="{9D8B030D-6E8A-4147-A177-3AD203B41FA5}">
                      <a16:colId xmlns:a16="http://schemas.microsoft.com/office/drawing/2014/main" val="20001"/>
                    </a:ext>
                  </a:extLst>
                </a:gridCol>
                <a:gridCol w="3224894">
                  <a:extLst>
                    <a:ext uri="{9D8B030D-6E8A-4147-A177-3AD203B41FA5}">
                      <a16:colId xmlns:a16="http://schemas.microsoft.com/office/drawing/2014/main" val="20002"/>
                    </a:ext>
                  </a:extLst>
                </a:gridCol>
              </a:tblGrid>
              <a:tr h="363144">
                <a:tc>
                  <a:txBody>
                    <a:bodyPr/>
                    <a:lstStyle/>
                    <a:p>
                      <a:pPr algn="ctr"/>
                      <a:endParaRPr lang="en-US" sz="1400" dirty="0"/>
                    </a:p>
                  </a:txBody>
                  <a:tcPr/>
                </a:tc>
                <a:tc>
                  <a:txBody>
                    <a:bodyPr/>
                    <a:lstStyle/>
                    <a:p>
                      <a:pPr algn="ctr"/>
                      <a:r>
                        <a:rPr lang="en-US" sz="1400" dirty="0" smtClean="0"/>
                        <a:t>Program</a:t>
                      </a:r>
                      <a:endParaRPr lang="en-US" sz="1400" dirty="0"/>
                    </a:p>
                  </a:txBody>
                  <a:tcPr/>
                </a:tc>
                <a:tc>
                  <a:txBody>
                    <a:bodyPr/>
                    <a:lstStyle/>
                    <a:p>
                      <a:pPr algn="ctr"/>
                      <a:r>
                        <a:rPr lang="en-US" sz="1400" dirty="0" smtClean="0"/>
                        <a:t>Program Description </a:t>
                      </a:r>
                      <a:endParaRPr lang="en-US" sz="1400" dirty="0"/>
                    </a:p>
                  </a:txBody>
                  <a:tcPr/>
                </a:tc>
                <a:extLst>
                  <a:ext uri="{0D108BD9-81ED-4DB2-BD59-A6C34878D82A}">
                    <a16:rowId xmlns:a16="http://schemas.microsoft.com/office/drawing/2014/main" val="10000"/>
                  </a:ext>
                </a:extLst>
              </a:tr>
              <a:tr h="821666">
                <a:tc rowSpan="2">
                  <a:txBody>
                    <a:bodyPr/>
                    <a:lstStyle/>
                    <a:p>
                      <a:r>
                        <a:rPr lang="en-US" sz="1400" dirty="0" smtClean="0"/>
                        <a:t>PEI</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School-based Access &amp; Linkage</a:t>
                      </a:r>
                      <a:r>
                        <a:rPr lang="en-US" sz="1400" baseline="0" dirty="0" smtClean="0"/>
                        <a:t> to Service</a:t>
                      </a:r>
                      <a:endParaRPr lang="en-US" sz="1400" dirty="0" smtClean="0"/>
                    </a:p>
                  </a:txBody>
                  <a:tcPr/>
                </a:tc>
                <a:tc>
                  <a:txBody>
                    <a:bodyPr/>
                    <a:lstStyle/>
                    <a:p>
                      <a:pPr marL="0" indent="0">
                        <a:buFont typeface="Arial" panose="020B0604020202020204" pitchFamily="34" charset="0"/>
                        <a:buNone/>
                      </a:pPr>
                      <a:r>
                        <a:rPr lang="en-US" sz="1400" baseline="0" dirty="0" smtClean="0"/>
                        <a:t>Strengthens identification and linkage to services for youth and young adults and identifies the appropriate level of care.</a:t>
                      </a:r>
                      <a:endParaRPr lang="en-US" sz="1400" dirty="0"/>
                    </a:p>
                  </a:txBody>
                  <a:tcPr/>
                </a:tc>
                <a:extLst>
                  <a:ext uri="{0D108BD9-81ED-4DB2-BD59-A6C34878D82A}">
                    <a16:rowId xmlns:a16="http://schemas.microsoft.com/office/drawing/2014/main" val="10001"/>
                  </a:ext>
                </a:extLst>
              </a:tr>
              <a:tr h="541157">
                <a:tc vMerge="1">
                  <a:txBody>
                    <a:bodyPr/>
                    <a:lstStyle/>
                    <a:p>
                      <a:endParaRPr lang="en-US" sz="1400" dirty="0"/>
                    </a:p>
                  </a:txBody>
                  <a:tcPr/>
                </a:tc>
                <a:tc>
                  <a:txBody>
                    <a:bodyPr/>
                    <a:lstStyle/>
                    <a:p>
                      <a:r>
                        <a:rPr lang="en-US" sz="1400" b="0" i="0" dirty="0" smtClean="0"/>
                        <a:t>TAY Wellness Center</a:t>
                      </a:r>
                      <a:endParaRPr lang="en-US" sz="1400" b="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kern="1200" dirty="0" smtClean="0">
                          <a:solidFill>
                            <a:schemeClr val="dk1"/>
                          </a:solidFill>
                          <a:effectLst/>
                          <a:latin typeface="+mn-lt"/>
                          <a:ea typeface="+mn-ea"/>
                          <a:cs typeface="+mn-cs"/>
                        </a:rPr>
                        <a:t>Provides activity-based,</a:t>
                      </a:r>
                      <a:r>
                        <a:rPr kumimoji="0" lang="en-US" sz="1400" b="0" i="0" kern="1200" baseline="0" dirty="0" smtClean="0">
                          <a:solidFill>
                            <a:schemeClr val="dk1"/>
                          </a:solidFill>
                          <a:effectLst/>
                          <a:latin typeface="+mn-lt"/>
                          <a:ea typeface="+mn-ea"/>
                          <a:cs typeface="+mn-cs"/>
                        </a:rPr>
                        <a:t> </a:t>
                      </a:r>
                      <a:r>
                        <a:rPr kumimoji="0" lang="en-US" sz="1400" b="0" i="0" kern="1200" dirty="0" smtClean="0">
                          <a:solidFill>
                            <a:schemeClr val="dk1"/>
                          </a:solidFill>
                          <a:effectLst/>
                          <a:latin typeface="+mn-lt"/>
                          <a:ea typeface="+mn-ea"/>
                          <a:cs typeface="+mn-cs"/>
                        </a:rPr>
                        <a:t>socialization, and recovery-focused services</a:t>
                      </a:r>
                    </a:p>
                  </a:txBody>
                  <a:tcPr/>
                </a:tc>
                <a:extLst>
                  <a:ext uri="{0D108BD9-81ED-4DB2-BD59-A6C34878D82A}">
                    <a16:rowId xmlns:a16="http://schemas.microsoft.com/office/drawing/2014/main" val="10002"/>
                  </a:ext>
                </a:extLst>
              </a:tr>
              <a:tr h="13442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PEI </a:t>
                      </a:r>
                    </a:p>
                    <a:p>
                      <a:endParaRPr lang="en-US" sz="1400" dirty="0"/>
                    </a:p>
                  </a:txBody>
                  <a:tcPr/>
                </a:tc>
                <a:tc>
                  <a:txBody>
                    <a:bodyPr/>
                    <a:lstStyle/>
                    <a:p>
                      <a:r>
                        <a:rPr lang="en-US" sz="1400" i="0" dirty="0" smtClean="0"/>
                        <a:t>TAY Early Intervention</a:t>
                      </a:r>
                      <a:r>
                        <a:rPr lang="en-US" sz="1400" i="0" baseline="0" dirty="0" smtClean="0"/>
                        <a:t> Program </a:t>
                      </a:r>
                      <a:endParaRPr lang="en-US" sz="14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i="0" kern="1200" dirty="0" smtClean="0">
                          <a:solidFill>
                            <a:schemeClr val="dk1"/>
                          </a:solidFill>
                          <a:effectLst/>
                          <a:latin typeface="+mn-lt"/>
                          <a:ea typeface="+mn-ea"/>
                          <a:cs typeface="+mn-cs"/>
                        </a:rPr>
                        <a:t>Services for youth that are beginning to develop </a:t>
                      </a:r>
                      <a:r>
                        <a:rPr kumimoji="0" lang="en-US" sz="1400" i="0" kern="1200" baseline="0" dirty="0" smtClean="0">
                          <a:solidFill>
                            <a:schemeClr val="dk1"/>
                          </a:solidFill>
                          <a:effectLst/>
                          <a:latin typeface="+mn-lt"/>
                          <a:ea typeface="+mn-ea"/>
                          <a:cs typeface="+mn-cs"/>
                        </a:rPr>
                        <a:t>mood or anxiety-related serious mental illness.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500" i="0" kern="1200" baseline="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i="1" kern="1200" baseline="0" dirty="0" smtClean="0">
                          <a:solidFill>
                            <a:schemeClr val="dk1"/>
                          </a:solidFill>
                          <a:effectLst/>
                          <a:latin typeface="+mn-lt"/>
                          <a:ea typeface="+mn-ea"/>
                          <a:cs typeface="+mn-cs"/>
                        </a:rPr>
                        <a:t>*UC Davis will serve youth experiencing a First Episode Psychosis/First break outside of MHSA funding. </a:t>
                      </a:r>
                      <a:endParaRPr kumimoji="0" lang="en-US" sz="1050" i="1" kern="1200" dirty="0" smtClean="0">
                        <a:solidFill>
                          <a:schemeClr val="dk1"/>
                        </a:solidFill>
                        <a:effectLst/>
                        <a:latin typeface="+mn-lt"/>
                        <a:ea typeface="+mn-ea"/>
                        <a:cs typeface="+mn-cs"/>
                      </a:endParaRPr>
                    </a:p>
                  </a:txBody>
                  <a:tcPr/>
                </a:tc>
                <a:extLst>
                  <a:ext uri="{0D108BD9-81ED-4DB2-BD59-A6C34878D82A}">
                    <a16:rowId xmlns:a16="http://schemas.microsoft.com/office/drawing/2014/main" val="10003"/>
                  </a:ext>
                </a:extLst>
              </a:tr>
              <a:tr h="724999">
                <a:tc>
                  <a:txBody>
                    <a:bodyPr/>
                    <a:lstStyle/>
                    <a:p>
                      <a:r>
                        <a:rPr lang="en-US" sz="1400" dirty="0" smtClean="0"/>
                        <a:t>PEI</a:t>
                      </a:r>
                      <a:endParaRPr lang="en-US" sz="1400" dirty="0"/>
                    </a:p>
                  </a:txBody>
                  <a:tcPr/>
                </a:tc>
                <a:tc>
                  <a:txBody>
                    <a:bodyPr/>
                    <a:lstStyle/>
                    <a:p>
                      <a:r>
                        <a:rPr lang="en-US" sz="1400" dirty="0" smtClean="0"/>
                        <a:t>TAY</a:t>
                      </a:r>
                      <a:r>
                        <a:rPr lang="en-US" sz="1400" baseline="0" dirty="0" smtClean="0"/>
                        <a:t> Speaker’s Bureau </a:t>
                      </a:r>
                      <a:endParaRPr lang="en-US" sz="1400" dirty="0"/>
                    </a:p>
                  </a:txBody>
                  <a:tcPr/>
                </a:tc>
                <a:tc>
                  <a:txBody>
                    <a:bodyPr/>
                    <a:lstStyle/>
                    <a:p>
                      <a:r>
                        <a:rPr kumimoji="0" lang="en-US" sz="1400" i="0" kern="1200" dirty="0" smtClean="0">
                          <a:solidFill>
                            <a:schemeClr val="dk1"/>
                          </a:solidFill>
                          <a:effectLst/>
                          <a:latin typeface="+mn-lt"/>
                          <a:ea typeface="+mn-ea"/>
                          <a:cs typeface="+mn-cs"/>
                        </a:rPr>
                        <a:t>Reduces stigma and discrimination through</a:t>
                      </a:r>
                      <a:r>
                        <a:rPr kumimoji="0" lang="en-US" sz="1400" i="0" kern="1200" baseline="0" dirty="0" smtClean="0">
                          <a:solidFill>
                            <a:schemeClr val="dk1"/>
                          </a:solidFill>
                          <a:effectLst/>
                          <a:latin typeface="+mn-lt"/>
                          <a:ea typeface="+mn-ea"/>
                          <a:cs typeface="+mn-cs"/>
                        </a:rPr>
                        <a:t> creation of a</a:t>
                      </a:r>
                      <a:r>
                        <a:rPr kumimoji="0" lang="en-US" sz="1400" i="0" kern="1200" dirty="0" smtClean="0">
                          <a:solidFill>
                            <a:schemeClr val="dk1"/>
                          </a:solidFill>
                          <a:effectLst/>
                          <a:latin typeface="+mn-lt"/>
                          <a:ea typeface="+mn-ea"/>
                          <a:cs typeface="+mn-cs"/>
                        </a:rPr>
                        <a:t> TAY Speaker’s Bureau.</a:t>
                      </a:r>
                      <a:endParaRPr lang="en-US" sz="1100" i="0" dirty="0"/>
                    </a:p>
                  </a:txBody>
                  <a:tcPr/>
                </a:tc>
                <a:extLst>
                  <a:ext uri="{0D108BD9-81ED-4DB2-BD59-A6C34878D82A}">
                    <a16:rowId xmlns:a16="http://schemas.microsoft.com/office/drawing/2014/main" val="10004"/>
                  </a:ext>
                </a:extLst>
              </a:tr>
              <a:tr h="574851">
                <a:tc rowSpan="3">
                  <a:txBody>
                    <a:bodyPr/>
                    <a:lstStyle/>
                    <a:p>
                      <a:r>
                        <a:rPr lang="en-US" sz="1400" dirty="0" smtClean="0"/>
                        <a:t>CSS</a:t>
                      </a:r>
                      <a:endParaRPr lang="en-US" sz="1400" dirty="0"/>
                    </a:p>
                  </a:txBody>
                  <a:tcPr/>
                </a:tc>
                <a:tc rowSpan="3">
                  <a:txBody>
                    <a:bodyPr/>
                    <a:lstStyle/>
                    <a:p>
                      <a:r>
                        <a:rPr lang="en-US" sz="1400" dirty="0" smtClean="0"/>
                        <a:t>Pathways</a:t>
                      </a:r>
                      <a:r>
                        <a:rPr lang="en-US" sz="1400" baseline="0" dirty="0" smtClean="0"/>
                        <a:t> to Independence  </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Outreach</a:t>
                      </a:r>
                      <a:r>
                        <a:rPr lang="en-US" sz="1400" baseline="0" dirty="0" smtClean="0"/>
                        <a:t> and Engagement </a:t>
                      </a:r>
                      <a:r>
                        <a:rPr kumimoji="0" lang="en-US" sz="1400" i="0" kern="1200" dirty="0" smtClean="0">
                          <a:solidFill>
                            <a:schemeClr val="dk1"/>
                          </a:solidFill>
                          <a:effectLst/>
                          <a:latin typeface="+mn-lt"/>
                          <a:ea typeface="+mn-ea"/>
                          <a:cs typeface="+mn-cs"/>
                        </a:rPr>
                        <a:t>at the TAY Wellness Centers to connect to services.</a:t>
                      </a:r>
                      <a:endParaRPr lang="en-US" sz="1400" i="0" dirty="0"/>
                    </a:p>
                  </a:txBody>
                  <a:tcPr/>
                </a:tc>
                <a:extLst>
                  <a:ext uri="{0D108BD9-81ED-4DB2-BD59-A6C34878D82A}">
                    <a16:rowId xmlns:a16="http://schemas.microsoft.com/office/drawing/2014/main" val="10005"/>
                  </a:ext>
                </a:extLst>
              </a:tr>
              <a:tr h="513541">
                <a:tc vMerge="1">
                  <a:txBody>
                    <a:bodyPr/>
                    <a:lstStyle/>
                    <a:p>
                      <a:endParaRPr lang="en-US"/>
                    </a:p>
                  </a:txBody>
                  <a:tcPr/>
                </a:tc>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0" dirty="0" smtClean="0"/>
                        <a:t>System Development:  Services for TAY with mild to moderate needs. </a:t>
                      </a:r>
                      <a:endParaRPr lang="en-US" sz="1400" i="0" dirty="0"/>
                    </a:p>
                  </a:txBody>
                  <a:tcPr/>
                </a:tc>
                <a:extLst>
                  <a:ext uri="{0D108BD9-81ED-4DB2-BD59-A6C34878D82A}">
                    <a16:rowId xmlns:a16="http://schemas.microsoft.com/office/drawing/2014/main" val="10006"/>
                  </a:ext>
                </a:extLst>
              </a:tr>
              <a:tr h="513541">
                <a:tc vMerge="1">
                  <a:txBody>
                    <a:bodyPr/>
                    <a:lstStyle/>
                    <a:p>
                      <a:endParaRPr lang="en-US" sz="1400" dirty="0"/>
                    </a:p>
                  </a:txBody>
                  <a:tcPr/>
                </a:tc>
                <a:tc vMerge="1">
                  <a:txBody>
                    <a:bodyPr/>
                    <a:lstStyle/>
                    <a:p>
                      <a:endParaRPr lang="en-US" sz="1400" dirty="0"/>
                    </a:p>
                  </a:txBody>
                  <a:tcPr/>
                </a:tc>
                <a:tc>
                  <a:txBody>
                    <a:bodyPr/>
                    <a:lstStyle/>
                    <a:p>
                      <a:r>
                        <a:rPr lang="en-US" sz="1400" i="0" dirty="0" smtClean="0"/>
                        <a:t>Full Service Partnership:</a:t>
                      </a:r>
                      <a:r>
                        <a:rPr lang="en-US" sz="1400" i="0" baseline="0" dirty="0" smtClean="0"/>
                        <a:t> S</a:t>
                      </a:r>
                      <a:r>
                        <a:rPr lang="en-US" sz="1400" i="0" dirty="0" smtClean="0"/>
                        <a:t>ervices</a:t>
                      </a:r>
                      <a:r>
                        <a:rPr lang="en-US" sz="1400" i="0" baseline="0" dirty="0" smtClean="0"/>
                        <a:t> for TAY with the highest level of need.  </a:t>
                      </a:r>
                      <a:endParaRPr lang="en-US" sz="1400" i="0" dirty="0" smtClean="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04629279"/>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911" y="168810"/>
            <a:ext cx="10968732" cy="804231"/>
          </a:xfrm>
        </p:spPr>
        <p:txBody>
          <a:bodyPr>
            <a:normAutofit/>
          </a:bodyPr>
          <a:lstStyle/>
          <a:p>
            <a:pPr algn="ctr"/>
            <a:r>
              <a:rPr lang="en-US" sz="3600" dirty="0"/>
              <a:t>What is currently funded for </a:t>
            </a:r>
            <a:r>
              <a:rPr lang="en-US" sz="3600" dirty="0" smtClean="0"/>
              <a:t>Adults and Older Adults?</a:t>
            </a:r>
            <a:endParaRPr lang="en-US" sz="3600" dirty="0"/>
          </a:p>
        </p:txBody>
      </p:sp>
      <p:sp>
        <p:nvSpPr>
          <p:cNvPr id="3" name="Slide Number Placeholder 2"/>
          <p:cNvSpPr>
            <a:spLocks noGrp="1"/>
          </p:cNvSpPr>
          <p:nvPr>
            <p:ph type="sldNum" sz="quarter" idx="12"/>
          </p:nvPr>
        </p:nvSpPr>
        <p:spPr/>
        <p:txBody>
          <a:bodyPr>
            <a:normAutofit/>
          </a:bodyPr>
          <a:lstStyle/>
          <a:p>
            <a:fld id="{2DB20B73-776B-433C-BA78-6DDB70621A10}" type="slidenum">
              <a:rPr lang="en-US" smtClean="0"/>
              <a:t>9</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388119692"/>
              </p:ext>
            </p:extLst>
          </p:nvPr>
        </p:nvGraphicFramePr>
        <p:xfrm>
          <a:off x="594911" y="973041"/>
          <a:ext cx="5285384" cy="5220042"/>
        </p:xfrm>
        <a:graphic>
          <a:graphicData uri="http://schemas.openxmlformats.org/drawingml/2006/table">
            <a:tbl>
              <a:tblPr firstRow="1" bandRow="1">
                <a:tableStyleId>{5C22544A-7EE6-4342-B048-85BDC9FD1C3A}</a:tableStyleId>
              </a:tblPr>
              <a:tblGrid>
                <a:gridCol w="572707">
                  <a:extLst>
                    <a:ext uri="{9D8B030D-6E8A-4147-A177-3AD203B41FA5}">
                      <a16:colId xmlns:a16="http://schemas.microsoft.com/office/drawing/2014/main" val="20000"/>
                    </a:ext>
                  </a:extLst>
                </a:gridCol>
                <a:gridCol w="1244303">
                  <a:extLst>
                    <a:ext uri="{9D8B030D-6E8A-4147-A177-3AD203B41FA5}">
                      <a16:colId xmlns:a16="http://schemas.microsoft.com/office/drawing/2014/main" val="20001"/>
                    </a:ext>
                  </a:extLst>
                </a:gridCol>
                <a:gridCol w="3468374">
                  <a:extLst>
                    <a:ext uri="{9D8B030D-6E8A-4147-A177-3AD203B41FA5}">
                      <a16:colId xmlns:a16="http://schemas.microsoft.com/office/drawing/2014/main" val="20002"/>
                    </a:ext>
                  </a:extLst>
                </a:gridCol>
              </a:tblGrid>
              <a:tr h="419661">
                <a:tc>
                  <a:txBody>
                    <a:bodyPr/>
                    <a:lstStyle/>
                    <a:p>
                      <a:endParaRPr lang="en-US" sz="1600" dirty="0"/>
                    </a:p>
                  </a:txBody>
                  <a:tcPr/>
                </a:tc>
                <a:tc>
                  <a:txBody>
                    <a:bodyPr/>
                    <a:lstStyle/>
                    <a:p>
                      <a:pPr algn="ctr"/>
                      <a:r>
                        <a:rPr lang="en-US" sz="1600" dirty="0" smtClean="0"/>
                        <a:t>Program</a:t>
                      </a:r>
                      <a:endParaRPr lang="en-US" sz="1600" dirty="0"/>
                    </a:p>
                  </a:txBody>
                  <a:tcPr/>
                </a:tc>
                <a:tc>
                  <a:txBody>
                    <a:bodyPr/>
                    <a:lstStyle/>
                    <a:p>
                      <a:pPr algn="ctr"/>
                      <a:r>
                        <a:rPr lang="en-US" sz="1600" dirty="0" smtClean="0"/>
                        <a:t>Program Description </a:t>
                      </a:r>
                      <a:endParaRPr lang="en-US" sz="1600" dirty="0"/>
                    </a:p>
                  </a:txBody>
                  <a:tcPr/>
                </a:tc>
                <a:extLst>
                  <a:ext uri="{0D108BD9-81ED-4DB2-BD59-A6C34878D82A}">
                    <a16:rowId xmlns:a16="http://schemas.microsoft.com/office/drawing/2014/main" val="10000"/>
                  </a:ext>
                </a:extLst>
              </a:tr>
              <a:tr h="1455273">
                <a:tc>
                  <a:txBody>
                    <a:bodyPr/>
                    <a:lstStyle/>
                    <a:p>
                      <a:r>
                        <a:rPr lang="en-US" sz="1600" dirty="0" smtClean="0"/>
                        <a:t>PEI and CSS</a:t>
                      </a:r>
                      <a:endParaRPr lang="en-US" sz="1600" dirty="0"/>
                    </a:p>
                  </a:txBody>
                  <a:tcPr/>
                </a:tc>
                <a:tc>
                  <a:txBody>
                    <a:bodyPr/>
                    <a:lstStyle/>
                    <a:p>
                      <a:r>
                        <a:rPr lang="en-US" sz="1600" dirty="0" smtClean="0"/>
                        <a:t>Community</a:t>
                      </a:r>
                      <a:r>
                        <a:rPr lang="en-US" sz="1600" baseline="0" dirty="0" smtClean="0"/>
                        <a:t> Based Drop in Navigation Centers </a:t>
                      </a:r>
                      <a:endParaRPr lang="en-US" sz="1600" dirty="0"/>
                    </a:p>
                  </a:txBody>
                  <a:tcPr/>
                </a:tc>
                <a:tc>
                  <a:txBody>
                    <a:bodyPr/>
                    <a:lstStyle/>
                    <a:p>
                      <a:pPr lvl="0"/>
                      <a:r>
                        <a:rPr kumimoji="0" lang="en-US" sz="1600" i="0" kern="1200" dirty="0" smtClean="0">
                          <a:solidFill>
                            <a:schemeClr val="dk1"/>
                          </a:solidFill>
                          <a:effectLst/>
                          <a:latin typeface="+mn-lt"/>
                          <a:ea typeface="+mn-ea"/>
                          <a:cs typeface="+mn-cs"/>
                        </a:rPr>
                        <a:t>Community-based drop-in centers provide recovery-based socialization,</a:t>
                      </a:r>
                      <a:r>
                        <a:rPr kumimoji="0" lang="en-US" sz="1600" i="0" kern="1200" baseline="0" dirty="0" smtClean="0">
                          <a:solidFill>
                            <a:schemeClr val="dk1"/>
                          </a:solidFill>
                          <a:effectLst/>
                          <a:latin typeface="+mn-lt"/>
                          <a:ea typeface="+mn-ea"/>
                          <a:cs typeface="+mn-cs"/>
                        </a:rPr>
                        <a:t> </a:t>
                      </a:r>
                      <a:r>
                        <a:rPr kumimoji="0" lang="en-US" sz="1600" i="0" kern="1200" dirty="0" smtClean="0">
                          <a:solidFill>
                            <a:schemeClr val="dk1"/>
                          </a:solidFill>
                          <a:effectLst/>
                          <a:latin typeface="+mn-lt"/>
                          <a:ea typeface="+mn-ea"/>
                          <a:cs typeface="+mn-cs"/>
                        </a:rPr>
                        <a:t>activity-based programming,</a:t>
                      </a:r>
                      <a:r>
                        <a:rPr kumimoji="0" lang="en-US" sz="1600" i="0" kern="1200" baseline="0" dirty="0" smtClean="0">
                          <a:solidFill>
                            <a:schemeClr val="dk1"/>
                          </a:solidFill>
                          <a:effectLst/>
                          <a:latin typeface="+mn-lt"/>
                          <a:ea typeface="+mn-ea"/>
                          <a:cs typeface="+mn-cs"/>
                        </a:rPr>
                        <a:t> and c</a:t>
                      </a:r>
                      <a:r>
                        <a:rPr kumimoji="0" lang="en-US" sz="1600" i="0" kern="1200" dirty="0" smtClean="0">
                          <a:solidFill>
                            <a:schemeClr val="dk1"/>
                          </a:solidFill>
                          <a:effectLst/>
                          <a:latin typeface="+mn-lt"/>
                          <a:ea typeface="+mn-ea"/>
                          <a:cs typeface="+mn-cs"/>
                        </a:rPr>
                        <a:t>ase management.</a:t>
                      </a:r>
                      <a:endParaRPr kumimoji="0" lang="en-US" sz="1200" i="0" kern="1200" dirty="0" smtClean="0">
                        <a:solidFill>
                          <a:schemeClr val="dk1"/>
                        </a:solidFill>
                        <a:effectLst/>
                        <a:latin typeface="+mn-lt"/>
                        <a:ea typeface="+mn-ea"/>
                        <a:cs typeface="+mn-cs"/>
                      </a:endParaRPr>
                    </a:p>
                  </a:txBody>
                  <a:tcPr/>
                </a:tc>
                <a:extLst>
                  <a:ext uri="{0D108BD9-81ED-4DB2-BD59-A6C34878D82A}">
                    <a16:rowId xmlns:a16="http://schemas.microsoft.com/office/drawing/2014/main" val="10001"/>
                  </a:ext>
                </a:extLst>
              </a:tr>
              <a:tr h="1130923">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CSS</a:t>
                      </a:r>
                    </a:p>
                    <a:p>
                      <a:endParaRPr lang="en-US" sz="1600" dirty="0"/>
                    </a:p>
                  </a:txBody>
                  <a:tcPr/>
                </a:tc>
                <a:tc>
                  <a:txBody>
                    <a:bodyPr/>
                    <a:lstStyle/>
                    <a:p>
                      <a:r>
                        <a:rPr lang="en-US" sz="1600" dirty="0" smtClean="0"/>
                        <a:t>Adult</a:t>
                      </a:r>
                      <a:r>
                        <a:rPr lang="en-US" sz="1600" baseline="0" dirty="0" smtClean="0"/>
                        <a:t> Wellness: Alternatives SD/FSP </a:t>
                      </a:r>
                      <a:endParaRPr lang="en-US" sz="1600" dirty="0"/>
                    </a:p>
                  </a:txBody>
                  <a:tcPr/>
                </a:tc>
                <a:tc>
                  <a:txBody>
                    <a:bodyPr/>
                    <a:lstStyle/>
                    <a:p>
                      <a:r>
                        <a:rPr kumimoji="0" lang="en-US" sz="1600" i="0" kern="1200" dirty="0" smtClean="0">
                          <a:solidFill>
                            <a:schemeClr val="dk1"/>
                          </a:solidFill>
                          <a:effectLst/>
                          <a:latin typeface="+mn-lt"/>
                          <a:ea typeface="+mn-ea"/>
                          <a:cs typeface="+mn-cs"/>
                        </a:rPr>
                        <a:t>Current</a:t>
                      </a:r>
                      <a:r>
                        <a:rPr kumimoji="0" lang="en-US" sz="1600" i="0" kern="1200" baseline="0" dirty="0" smtClean="0">
                          <a:solidFill>
                            <a:schemeClr val="dk1"/>
                          </a:solidFill>
                          <a:effectLst/>
                          <a:latin typeface="+mn-lt"/>
                          <a:ea typeface="+mn-ea"/>
                          <a:cs typeface="+mn-cs"/>
                        </a:rPr>
                        <a:t> adult full service partnership (FSP) program which includes the Wellness Centers with expanded service hours and more formalized programming based in evidence based practices (EBPs).</a:t>
                      </a:r>
                      <a:endParaRPr lang="en-US" sz="1200" i="0" dirty="0"/>
                    </a:p>
                  </a:txBody>
                  <a:tcPr/>
                </a:tc>
                <a:extLst>
                  <a:ext uri="{0D108BD9-81ED-4DB2-BD59-A6C34878D82A}">
                    <a16:rowId xmlns:a16="http://schemas.microsoft.com/office/drawing/2014/main" val="10002"/>
                  </a:ext>
                </a:extLst>
              </a:tr>
              <a:tr h="1790628">
                <a:tc vMerge="1">
                  <a:txBody>
                    <a:bodyPr/>
                    <a:lstStyle/>
                    <a:p>
                      <a:endParaRPr lang="en-US" sz="1400" baseline="0" dirty="0" smtClean="0"/>
                    </a:p>
                  </a:txBody>
                  <a:tcPr/>
                </a:tc>
                <a:tc>
                  <a:txBody>
                    <a:bodyPr/>
                    <a:lstStyle/>
                    <a:p>
                      <a:r>
                        <a:rPr lang="en-US" sz="1600" dirty="0" smtClean="0"/>
                        <a:t>ACT/AOT</a:t>
                      </a:r>
                      <a:r>
                        <a:rPr lang="en-US" sz="1600" baseline="0" dirty="0" smtClean="0"/>
                        <a:t> </a:t>
                      </a:r>
                      <a:endParaRPr lang="en-US" sz="1600" dirty="0"/>
                    </a:p>
                  </a:txBody>
                  <a:tcPr/>
                </a:tc>
                <a:tc>
                  <a:txBody>
                    <a:bodyPr/>
                    <a:lstStyle/>
                    <a:p>
                      <a:r>
                        <a:rPr kumimoji="0" lang="en-US" sz="1600" i="0" kern="1200" dirty="0" smtClean="0">
                          <a:solidFill>
                            <a:schemeClr val="dk1"/>
                          </a:solidFill>
                          <a:effectLst/>
                          <a:latin typeface="+mn-lt"/>
                          <a:ea typeface="+mn-ea"/>
                          <a:cs typeface="+mn-cs"/>
                        </a:rPr>
                        <a:t>This refers to the contracted ACT team that serves the highest level of FSP as well as consumers enrolled in AOT. </a:t>
                      </a:r>
                      <a:endParaRPr lang="en-US" sz="1050" i="0" dirty="0"/>
                    </a:p>
                  </a:txBody>
                  <a:tcPr/>
                </a:tc>
                <a:extLst>
                  <a:ext uri="{0D108BD9-81ED-4DB2-BD59-A6C34878D82A}">
                    <a16:rowId xmlns:a16="http://schemas.microsoft.com/office/drawing/2014/main" val="10003"/>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715596938"/>
              </p:ext>
            </p:extLst>
          </p:nvPr>
        </p:nvGraphicFramePr>
        <p:xfrm>
          <a:off x="6301140" y="973041"/>
          <a:ext cx="5262504" cy="5192757"/>
        </p:xfrm>
        <a:graphic>
          <a:graphicData uri="http://schemas.openxmlformats.org/drawingml/2006/table">
            <a:tbl>
              <a:tblPr firstRow="1" bandRow="1">
                <a:tableStyleId>{5C22544A-7EE6-4342-B048-85BDC9FD1C3A}</a:tableStyleId>
              </a:tblPr>
              <a:tblGrid>
                <a:gridCol w="648300">
                  <a:extLst>
                    <a:ext uri="{9D8B030D-6E8A-4147-A177-3AD203B41FA5}">
                      <a16:colId xmlns:a16="http://schemas.microsoft.com/office/drawing/2014/main" val="20000"/>
                    </a:ext>
                  </a:extLst>
                </a:gridCol>
                <a:gridCol w="1603717">
                  <a:extLst>
                    <a:ext uri="{9D8B030D-6E8A-4147-A177-3AD203B41FA5}">
                      <a16:colId xmlns:a16="http://schemas.microsoft.com/office/drawing/2014/main" val="20001"/>
                    </a:ext>
                  </a:extLst>
                </a:gridCol>
                <a:gridCol w="3010487">
                  <a:extLst>
                    <a:ext uri="{9D8B030D-6E8A-4147-A177-3AD203B41FA5}">
                      <a16:colId xmlns:a16="http://schemas.microsoft.com/office/drawing/2014/main" val="20002"/>
                    </a:ext>
                  </a:extLst>
                </a:gridCol>
              </a:tblGrid>
              <a:tr h="423031">
                <a:tc>
                  <a:txBody>
                    <a:bodyPr/>
                    <a:lstStyle/>
                    <a:p>
                      <a:endParaRPr lang="en-US" sz="1600" dirty="0"/>
                    </a:p>
                  </a:txBody>
                  <a:tcPr/>
                </a:tc>
                <a:tc>
                  <a:txBody>
                    <a:bodyPr/>
                    <a:lstStyle/>
                    <a:p>
                      <a:pPr algn="ctr"/>
                      <a:r>
                        <a:rPr lang="en-US" sz="1600" dirty="0" smtClean="0"/>
                        <a:t>Program</a:t>
                      </a:r>
                      <a:endParaRPr lang="en-US" sz="1600" dirty="0"/>
                    </a:p>
                  </a:txBody>
                  <a:tcPr/>
                </a:tc>
                <a:tc>
                  <a:txBody>
                    <a:bodyPr/>
                    <a:lstStyle/>
                    <a:p>
                      <a:pPr algn="ctr"/>
                      <a:r>
                        <a:rPr lang="en-US" sz="1600" dirty="0" smtClean="0"/>
                        <a:t>Program Description </a:t>
                      </a:r>
                      <a:endParaRPr lang="en-US" sz="1600" dirty="0"/>
                    </a:p>
                  </a:txBody>
                  <a:tcPr/>
                </a:tc>
                <a:extLst>
                  <a:ext uri="{0D108BD9-81ED-4DB2-BD59-A6C34878D82A}">
                    <a16:rowId xmlns:a16="http://schemas.microsoft.com/office/drawing/2014/main" val="10000"/>
                  </a:ext>
                </a:extLst>
              </a:tr>
              <a:tr h="1499731">
                <a:tc>
                  <a:txBody>
                    <a:bodyPr/>
                    <a:lstStyle/>
                    <a:p>
                      <a:r>
                        <a:rPr lang="en-US" sz="1600" dirty="0" smtClean="0"/>
                        <a:t>PEI</a:t>
                      </a:r>
                      <a:endParaRPr lang="en-US" sz="1600" dirty="0"/>
                    </a:p>
                  </a:txBody>
                  <a:tcPr/>
                </a:tc>
                <a:tc>
                  <a:txBody>
                    <a:bodyPr/>
                    <a:lstStyle/>
                    <a:p>
                      <a:r>
                        <a:rPr lang="en-US" sz="1600" b="0" dirty="0" smtClean="0"/>
                        <a:t>Wellness Project: Senior Peer Counselor Volunteers</a:t>
                      </a:r>
                      <a:endParaRPr lang="en-US" sz="1600" b="0" dirty="0"/>
                    </a:p>
                  </a:txBody>
                  <a:tcPr/>
                </a:tc>
                <a:tc>
                  <a:txBody>
                    <a:bodyPr/>
                    <a:lstStyle/>
                    <a:p>
                      <a:r>
                        <a:rPr lang="en-US" sz="1600" dirty="0" smtClean="0"/>
                        <a:t>Peer</a:t>
                      </a:r>
                      <a:r>
                        <a:rPr lang="en-US" sz="1600" baseline="0" dirty="0" smtClean="0"/>
                        <a:t> support for older adults at risk of losing their independence. </a:t>
                      </a:r>
                      <a:endParaRPr lang="en-US" sz="1600" dirty="0"/>
                    </a:p>
                  </a:txBody>
                  <a:tcPr/>
                </a:tc>
                <a:extLst>
                  <a:ext uri="{0D108BD9-81ED-4DB2-BD59-A6C34878D82A}">
                    <a16:rowId xmlns:a16="http://schemas.microsoft.com/office/drawing/2014/main" val="10001"/>
                  </a:ext>
                </a:extLst>
              </a:tr>
              <a:tr h="962244">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CSS</a:t>
                      </a:r>
                    </a:p>
                    <a:p>
                      <a:endParaRPr lang="en-US" sz="1600" dirty="0"/>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Older</a:t>
                      </a:r>
                      <a:r>
                        <a:rPr lang="en-US" sz="1600" b="0" baseline="0" dirty="0" smtClean="0"/>
                        <a:t> Adult Outreach and Assessment </a:t>
                      </a:r>
                      <a:endParaRPr lang="en-US" sz="1600" b="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Outreach</a:t>
                      </a:r>
                      <a:r>
                        <a:rPr lang="en-US" sz="1600" b="0" baseline="0" dirty="0" smtClean="0"/>
                        <a:t> and Engagement:  Strategy to help identify and adult and older consumers in need of services. </a:t>
                      </a:r>
                    </a:p>
                  </a:txBody>
                  <a:tcPr/>
                </a:tc>
                <a:extLst>
                  <a:ext uri="{0D108BD9-81ED-4DB2-BD59-A6C34878D82A}">
                    <a16:rowId xmlns:a16="http://schemas.microsoft.com/office/drawing/2014/main" val="10002"/>
                  </a:ext>
                </a:extLst>
              </a:tr>
              <a:tr h="981238">
                <a:tc vMerge="1">
                  <a:txBody>
                    <a:bodyPr/>
                    <a:lstStyle/>
                    <a:p>
                      <a:endParaRPr lang="en-US" sz="1400" dirty="0"/>
                    </a:p>
                  </a:txBody>
                  <a:tcPr/>
                </a:tc>
                <a:tc vMerge="1">
                  <a:txBody>
                    <a:bodyPr/>
                    <a:lstStyle/>
                    <a:p>
                      <a:endParaRPr lang="en-US" sz="1400" b="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System</a:t>
                      </a:r>
                      <a:r>
                        <a:rPr lang="en-US" sz="1600" b="0" baseline="0" dirty="0" smtClean="0"/>
                        <a:t> Development (SD): </a:t>
                      </a:r>
                      <a:r>
                        <a:rPr lang="en-US" sz="1600" b="0" dirty="0" smtClean="0"/>
                        <a:t> Services for</a:t>
                      </a:r>
                      <a:r>
                        <a:rPr lang="en-US" sz="1600" b="0" baseline="0" dirty="0" smtClean="0"/>
                        <a:t> older adults </a:t>
                      </a:r>
                      <a:r>
                        <a:rPr lang="en-US" sz="1600" b="0" dirty="0" smtClean="0"/>
                        <a:t>with a</a:t>
                      </a:r>
                      <a:r>
                        <a:rPr lang="en-US" sz="1600" b="0" baseline="0" dirty="0" smtClean="0"/>
                        <a:t> mild to moderate mental health need.</a:t>
                      </a:r>
                    </a:p>
                  </a:txBody>
                  <a:tcPr/>
                </a:tc>
                <a:extLst>
                  <a:ext uri="{0D108BD9-81ED-4DB2-BD59-A6C34878D82A}">
                    <a16:rowId xmlns:a16="http://schemas.microsoft.com/office/drawing/2014/main" val="10003"/>
                  </a:ext>
                </a:extLst>
              </a:tr>
              <a:tr h="1136395">
                <a:tc vMerge="1">
                  <a:txBody>
                    <a:bodyPr/>
                    <a:lstStyle/>
                    <a:p>
                      <a:endParaRPr lang="en-US" sz="1400" baseline="0" dirty="0" smtClean="0"/>
                    </a:p>
                  </a:txBody>
                  <a:tcPr/>
                </a:tc>
                <a:tc vMerge="1">
                  <a:txBody>
                    <a:bodyPr/>
                    <a:lstStyle/>
                    <a:p>
                      <a:endParaRPr lang="en-US" sz="1400" dirty="0"/>
                    </a:p>
                  </a:txBody>
                  <a:tcPr/>
                </a:tc>
                <a:tc>
                  <a:txBody>
                    <a:bodyPr/>
                    <a:lstStyle/>
                    <a:p>
                      <a:r>
                        <a:rPr lang="en-US" sz="1600" b="0" dirty="0" smtClean="0"/>
                        <a:t>Full</a:t>
                      </a:r>
                      <a:r>
                        <a:rPr lang="en-US" sz="1600" b="0" baseline="0" dirty="0" smtClean="0"/>
                        <a:t> Service Partnership (FSP): Services</a:t>
                      </a:r>
                      <a:r>
                        <a:rPr lang="en-US" sz="1600" b="0" dirty="0" smtClean="0"/>
                        <a:t> for older</a:t>
                      </a:r>
                      <a:r>
                        <a:rPr lang="en-US" sz="1600" b="0" baseline="0" dirty="0" smtClean="0"/>
                        <a:t> adults with the highest level of mental health need.</a:t>
                      </a:r>
                      <a:endParaRPr lang="en-US" sz="1600" b="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51197401"/>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Basis">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Basis</Template>
  <TotalTime>288</TotalTime>
  <Words>2096</Words>
  <Application>Microsoft Office PowerPoint</Application>
  <PresentationFormat>Widescreen</PresentationFormat>
  <Paragraphs>228</Paragraphs>
  <Slides>14</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Corbel</vt:lpstr>
      <vt:lpstr>Tw Cen MT</vt:lpstr>
      <vt:lpstr>Wingdings</vt:lpstr>
      <vt:lpstr>Basis</vt:lpstr>
      <vt:lpstr>Yolo county: MHSA Annual update 2018-2019 Community meetings</vt:lpstr>
      <vt:lpstr>Overview of Mental Health Services Act History &amp;Community Planning Process</vt:lpstr>
      <vt:lpstr>What is the Mental Health Services Act?  </vt:lpstr>
      <vt:lpstr>Community Planning Process</vt:lpstr>
      <vt:lpstr>MHSA Core Values</vt:lpstr>
      <vt:lpstr>MHSA Components</vt:lpstr>
      <vt:lpstr>MHSA Annual Update Process</vt:lpstr>
      <vt:lpstr>What is currently funded for Children and Youth?</vt:lpstr>
      <vt:lpstr>What is currently funded for Adults and Older Adults?</vt:lpstr>
      <vt:lpstr>How is MHSA Supporting your Workforce?</vt:lpstr>
      <vt:lpstr>What Programs are available across the Lifespan?</vt:lpstr>
      <vt:lpstr>What is currently funded for technology and facilities ?</vt:lpstr>
      <vt:lpstr>We want to hear from you!</vt:lpstr>
      <vt:lpstr>Next Steps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Yolo county: MHSA Annual update 2018-2019 Community meetings</dc:title>
  <dc:creator>Windows User</dc:creator>
  <cp:lastModifiedBy>tfauver</cp:lastModifiedBy>
  <cp:revision>94</cp:revision>
  <dcterms:created xsi:type="dcterms:W3CDTF">2018-08-29T21:10:03Z</dcterms:created>
  <dcterms:modified xsi:type="dcterms:W3CDTF">2018-09-11T20:06:07Z</dcterms:modified>
</cp:coreProperties>
</file>